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5"/>
  </p:notesMasterIdLst>
  <p:sldIdLst>
    <p:sldId id="256" r:id="rId2"/>
    <p:sldId id="257" r:id="rId3"/>
    <p:sldId id="258" r:id="rId4"/>
    <p:sldId id="259" r:id="rId5"/>
    <p:sldId id="260" r:id="rId6"/>
    <p:sldId id="264" r:id="rId7"/>
    <p:sldId id="294" r:id="rId8"/>
    <p:sldId id="293" r:id="rId9"/>
    <p:sldId id="295" r:id="rId10"/>
    <p:sldId id="296" r:id="rId11"/>
    <p:sldId id="261" r:id="rId12"/>
    <p:sldId id="262" r:id="rId13"/>
    <p:sldId id="289" r:id="rId14"/>
    <p:sldId id="290" r:id="rId15"/>
    <p:sldId id="291" r:id="rId16"/>
    <p:sldId id="263" r:id="rId17"/>
    <p:sldId id="292" r:id="rId18"/>
    <p:sldId id="270" r:id="rId19"/>
    <p:sldId id="269" r:id="rId20"/>
    <p:sldId id="273" r:id="rId21"/>
    <p:sldId id="277" r:id="rId22"/>
    <p:sldId id="272" r:id="rId23"/>
    <p:sldId id="279" r:id="rId24"/>
    <p:sldId id="276" r:id="rId25"/>
    <p:sldId id="285" r:id="rId26"/>
    <p:sldId id="297" r:id="rId27"/>
    <p:sldId id="301" r:id="rId28"/>
    <p:sldId id="298" r:id="rId29"/>
    <p:sldId id="299" r:id="rId30"/>
    <p:sldId id="300" r:id="rId31"/>
    <p:sldId id="302" r:id="rId32"/>
    <p:sldId id="304" r:id="rId33"/>
    <p:sldId id="303" r:id="rId34"/>
  </p:sldIdLst>
  <p:sldSz cx="9144000" cy="5143500" type="screen16x9"/>
  <p:notesSz cx="6858000" cy="9144000"/>
  <p:embeddedFontLst>
    <p:embeddedFont>
      <p:font typeface="Pangolin" panose="020B0604020202020204" charset="0"/>
      <p:regular r:id="rId36"/>
    </p:embeddedFont>
    <p:embeddedFont>
      <p:font typeface="Inconsolata"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1FB102-FA5F-4F2C-9E5A-F809FD137A9F}">
  <a:tblStyle styleId="{561FB102-FA5F-4F2C-9E5A-F809FD137A9F}"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D3ED22-FDB8-4435-AAFA-ADA444ECFE1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fr-FR"/>
        </a:p>
      </dgm:t>
    </dgm:pt>
    <dgm:pt modelId="{0587412C-8682-4BC7-A273-B8314CF7FAAB}">
      <dgm:prSet phldrT="[Texte]"/>
      <dgm:spPr/>
      <dgm:t>
        <a:bodyPr/>
        <a:lstStyle/>
        <a:p>
          <a:r>
            <a:rPr lang="fr-FR" dirty="0">
              <a:solidFill>
                <a:schemeClr val="bg1"/>
              </a:solidFill>
              <a:latin typeface="Pangolin" panose="020B0604020202020204" charset="0"/>
            </a:rPr>
            <a:t>Poser les bonnes question </a:t>
          </a:r>
        </a:p>
      </dgm:t>
    </dgm:pt>
    <dgm:pt modelId="{C5EC549C-5E6C-42CC-AB88-CADE76BF6255}" type="parTrans" cxnId="{98455C43-547E-4897-A656-AA0F41D76893}">
      <dgm:prSet/>
      <dgm:spPr/>
      <dgm:t>
        <a:bodyPr/>
        <a:lstStyle/>
        <a:p>
          <a:endParaRPr lang="fr-FR"/>
        </a:p>
      </dgm:t>
    </dgm:pt>
    <dgm:pt modelId="{836129A4-452C-45F7-8DAE-7406DCAE7524}" type="sibTrans" cxnId="{98455C43-547E-4897-A656-AA0F41D76893}">
      <dgm:prSet/>
      <dgm:spPr/>
      <dgm:t>
        <a:bodyPr/>
        <a:lstStyle/>
        <a:p>
          <a:endParaRPr lang="fr-FR"/>
        </a:p>
      </dgm:t>
    </dgm:pt>
    <dgm:pt modelId="{95AE0558-6856-4914-B576-27350843E432}">
      <dgm:prSet phldrT="[Texte]"/>
      <dgm:spPr/>
      <dgm:t>
        <a:bodyPr/>
        <a:lstStyle/>
        <a:p>
          <a:r>
            <a:rPr lang="fr-FR" dirty="0">
              <a:solidFill>
                <a:schemeClr val="accent1"/>
              </a:solidFill>
              <a:latin typeface="Pangolin" panose="020B0604020202020204" charset="0"/>
            </a:rPr>
            <a:t>Quelles sont la vision et la mission de votre entreprise ?</a:t>
          </a:r>
        </a:p>
      </dgm:t>
    </dgm:pt>
    <dgm:pt modelId="{D891ABD7-9DF3-4356-AF27-EEFB0A215C46}" type="parTrans" cxnId="{2BA4DD43-7903-423B-A1DE-988B71C7478E}">
      <dgm:prSet/>
      <dgm:spPr/>
      <dgm:t>
        <a:bodyPr/>
        <a:lstStyle/>
        <a:p>
          <a:endParaRPr lang="fr-FR"/>
        </a:p>
      </dgm:t>
    </dgm:pt>
    <dgm:pt modelId="{CA554142-01E3-410D-8B3A-E45C12478DBC}" type="sibTrans" cxnId="{2BA4DD43-7903-423B-A1DE-988B71C7478E}">
      <dgm:prSet/>
      <dgm:spPr/>
      <dgm:t>
        <a:bodyPr/>
        <a:lstStyle/>
        <a:p>
          <a:endParaRPr lang="fr-FR"/>
        </a:p>
      </dgm:t>
    </dgm:pt>
    <dgm:pt modelId="{F40DE441-439E-4A0E-AAAA-0B5F0EF6CBFC}">
      <dgm:prSet phldrT="[Texte]"/>
      <dgm:spPr/>
      <dgm:t>
        <a:bodyPr/>
        <a:lstStyle/>
        <a:p>
          <a:r>
            <a:rPr lang="fr-FR" dirty="0">
              <a:solidFill>
                <a:schemeClr val="bg1"/>
              </a:solidFill>
              <a:latin typeface="Pangolin" panose="020B0604020202020204" charset="0"/>
            </a:rPr>
            <a:t>associer les raisons d’être de votre société à des KPI</a:t>
          </a:r>
        </a:p>
      </dgm:t>
    </dgm:pt>
    <dgm:pt modelId="{30ED0970-54DC-44D8-BC1F-A6509BD80E56}" type="parTrans" cxnId="{D024C195-3578-4E4C-9F8F-2B184EAF2C53}">
      <dgm:prSet/>
      <dgm:spPr/>
      <dgm:t>
        <a:bodyPr/>
        <a:lstStyle/>
        <a:p>
          <a:endParaRPr lang="fr-FR"/>
        </a:p>
      </dgm:t>
    </dgm:pt>
    <dgm:pt modelId="{C9EA1426-BFE0-4C0A-BF6B-5860ABCB5D9E}" type="sibTrans" cxnId="{D024C195-3578-4E4C-9F8F-2B184EAF2C53}">
      <dgm:prSet/>
      <dgm:spPr/>
      <dgm:t>
        <a:bodyPr/>
        <a:lstStyle/>
        <a:p>
          <a:endParaRPr lang="fr-FR"/>
        </a:p>
      </dgm:t>
    </dgm:pt>
    <dgm:pt modelId="{F45E89FE-808D-4B76-8CC4-62B286DE6234}">
      <dgm:prSet phldrT="[Texte]"/>
      <dgm:spPr/>
      <dgm:t>
        <a:bodyPr/>
        <a:lstStyle/>
        <a:p>
          <a:r>
            <a:rPr lang="fr-FR" dirty="0">
              <a:solidFill>
                <a:schemeClr val="bg1"/>
              </a:solidFill>
              <a:latin typeface="Pangolin" panose="020B0604020202020204" charset="0"/>
            </a:rPr>
            <a:t>offrent des informations pertinentes à la direction</a:t>
          </a:r>
        </a:p>
      </dgm:t>
    </dgm:pt>
    <dgm:pt modelId="{EC14C115-4D09-4AAF-A76C-90370A9CF0E0}" type="parTrans" cxnId="{96856AFA-142C-42DC-9D82-3611D2F51063}">
      <dgm:prSet/>
      <dgm:spPr/>
      <dgm:t>
        <a:bodyPr/>
        <a:lstStyle/>
        <a:p>
          <a:endParaRPr lang="fr-FR"/>
        </a:p>
      </dgm:t>
    </dgm:pt>
    <dgm:pt modelId="{65A4A272-AAB8-4DEE-8B82-DD5FE42CD894}" type="sibTrans" cxnId="{96856AFA-142C-42DC-9D82-3611D2F51063}">
      <dgm:prSet/>
      <dgm:spPr/>
      <dgm:t>
        <a:bodyPr/>
        <a:lstStyle/>
        <a:p>
          <a:endParaRPr lang="fr-FR"/>
        </a:p>
      </dgm:t>
    </dgm:pt>
    <dgm:pt modelId="{70712A83-E2F4-47AD-8E69-E810C9FF5E13}" type="pres">
      <dgm:prSet presAssocID="{EDD3ED22-FDB8-4435-AAFA-ADA444ECFE1D}" presName="rootnode" presStyleCnt="0">
        <dgm:presLayoutVars>
          <dgm:chMax/>
          <dgm:chPref/>
          <dgm:dir/>
          <dgm:animLvl val="lvl"/>
        </dgm:presLayoutVars>
      </dgm:prSet>
      <dgm:spPr/>
      <dgm:t>
        <a:bodyPr/>
        <a:lstStyle/>
        <a:p>
          <a:endParaRPr lang="fr-FR"/>
        </a:p>
      </dgm:t>
    </dgm:pt>
    <dgm:pt modelId="{DDD2396B-C713-43E4-AB50-83B971D1AA2E}" type="pres">
      <dgm:prSet presAssocID="{0587412C-8682-4BC7-A273-B8314CF7FAAB}" presName="composite" presStyleCnt="0"/>
      <dgm:spPr/>
    </dgm:pt>
    <dgm:pt modelId="{75D2E561-998E-4963-8065-6CAD27517184}" type="pres">
      <dgm:prSet presAssocID="{0587412C-8682-4BC7-A273-B8314CF7FAAB}" presName="bentUpArrow1" presStyleLbl="alignImgPlace1" presStyleIdx="0" presStyleCnt="2"/>
      <dgm:spPr/>
    </dgm:pt>
    <dgm:pt modelId="{FFC404B3-F0ED-44AC-97C7-1116CFA49AD8}" type="pres">
      <dgm:prSet presAssocID="{0587412C-8682-4BC7-A273-B8314CF7FAAB}" presName="ParentText" presStyleLbl="node1" presStyleIdx="0" presStyleCnt="3" custLinFactNeighborX="4426" custLinFactNeighborY="3992">
        <dgm:presLayoutVars>
          <dgm:chMax val="1"/>
          <dgm:chPref val="1"/>
          <dgm:bulletEnabled val="1"/>
        </dgm:presLayoutVars>
      </dgm:prSet>
      <dgm:spPr/>
      <dgm:t>
        <a:bodyPr/>
        <a:lstStyle/>
        <a:p>
          <a:endParaRPr lang="fr-FR"/>
        </a:p>
      </dgm:t>
    </dgm:pt>
    <dgm:pt modelId="{FDDA4A35-CDB7-408D-BB13-261F5A6D0EBE}" type="pres">
      <dgm:prSet presAssocID="{0587412C-8682-4BC7-A273-B8314CF7FAAB}" presName="ChildText" presStyleLbl="revTx" presStyleIdx="0" presStyleCnt="2" custScaleX="166060" custLinFactNeighborX="45250" custLinFactNeighborY="10175">
        <dgm:presLayoutVars>
          <dgm:chMax val="0"/>
          <dgm:chPref val="0"/>
          <dgm:bulletEnabled val="1"/>
        </dgm:presLayoutVars>
      </dgm:prSet>
      <dgm:spPr/>
      <dgm:t>
        <a:bodyPr/>
        <a:lstStyle/>
        <a:p>
          <a:endParaRPr lang="fr-FR"/>
        </a:p>
      </dgm:t>
    </dgm:pt>
    <dgm:pt modelId="{AE861450-C1AC-42F7-8FF9-D2644C383421}" type="pres">
      <dgm:prSet presAssocID="{836129A4-452C-45F7-8DAE-7406DCAE7524}" presName="sibTrans" presStyleCnt="0"/>
      <dgm:spPr/>
    </dgm:pt>
    <dgm:pt modelId="{4685B310-7F83-49D1-8E17-881B074FF72B}" type="pres">
      <dgm:prSet presAssocID="{F40DE441-439E-4A0E-AAAA-0B5F0EF6CBFC}" presName="composite" presStyleCnt="0"/>
      <dgm:spPr/>
    </dgm:pt>
    <dgm:pt modelId="{993C61B8-DDE2-4ADD-8553-3A78C6353B25}" type="pres">
      <dgm:prSet presAssocID="{F40DE441-439E-4A0E-AAAA-0B5F0EF6CBFC}" presName="bentUpArrow1" presStyleLbl="alignImgPlace1" presStyleIdx="1" presStyleCnt="2"/>
      <dgm:spPr/>
    </dgm:pt>
    <dgm:pt modelId="{C82687DA-A222-43EE-B5CA-D36A4E1A2793}" type="pres">
      <dgm:prSet presAssocID="{F40DE441-439E-4A0E-AAAA-0B5F0EF6CBFC}" presName="ParentText" presStyleLbl="node1" presStyleIdx="1" presStyleCnt="3" custScaleX="154167">
        <dgm:presLayoutVars>
          <dgm:chMax val="1"/>
          <dgm:chPref val="1"/>
          <dgm:bulletEnabled val="1"/>
        </dgm:presLayoutVars>
      </dgm:prSet>
      <dgm:spPr/>
      <dgm:t>
        <a:bodyPr/>
        <a:lstStyle/>
        <a:p>
          <a:endParaRPr lang="fr-FR"/>
        </a:p>
      </dgm:t>
    </dgm:pt>
    <dgm:pt modelId="{04F7F47F-3F56-4468-9408-9FDAD9F3FDF2}" type="pres">
      <dgm:prSet presAssocID="{F40DE441-439E-4A0E-AAAA-0B5F0EF6CBFC}" presName="ChildText" presStyleLbl="revTx" presStyleIdx="1" presStyleCnt="2">
        <dgm:presLayoutVars>
          <dgm:chMax val="0"/>
          <dgm:chPref val="0"/>
          <dgm:bulletEnabled val="1"/>
        </dgm:presLayoutVars>
      </dgm:prSet>
      <dgm:spPr/>
    </dgm:pt>
    <dgm:pt modelId="{F050F542-A60D-4A20-AA48-90B82F5FCE9D}" type="pres">
      <dgm:prSet presAssocID="{C9EA1426-BFE0-4C0A-BF6B-5860ABCB5D9E}" presName="sibTrans" presStyleCnt="0"/>
      <dgm:spPr/>
    </dgm:pt>
    <dgm:pt modelId="{1D2113DD-185C-4F4B-9D11-B686943FDEC0}" type="pres">
      <dgm:prSet presAssocID="{F45E89FE-808D-4B76-8CC4-62B286DE6234}" presName="composite" presStyleCnt="0"/>
      <dgm:spPr/>
    </dgm:pt>
    <dgm:pt modelId="{03E639C5-0E9F-4BC3-9167-C9A60D099F1C}" type="pres">
      <dgm:prSet presAssocID="{F45E89FE-808D-4B76-8CC4-62B286DE6234}" presName="ParentText" presStyleLbl="node1" presStyleIdx="2" presStyleCnt="3">
        <dgm:presLayoutVars>
          <dgm:chMax val="1"/>
          <dgm:chPref val="1"/>
          <dgm:bulletEnabled val="1"/>
        </dgm:presLayoutVars>
      </dgm:prSet>
      <dgm:spPr/>
      <dgm:t>
        <a:bodyPr/>
        <a:lstStyle/>
        <a:p>
          <a:endParaRPr lang="fr-FR"/>
        </a:p>
      </dgm:t>
    </dgm:pt>
  </dgm:ptLst>
  <dgm:cxnLst>
    <dgm:cxn modelId="{D024C195-3578-4E4C-9F8F-2B184EAF2C53}" srcId="{EDD3ED22-FDB8-4435-AAFA-ADA444ECFE1D}" destId="{F40DE441-439E-4A0E-AAAA-0B5F0EF6CBFC}" srcOrd="1" destOrd="0" parTransId="{30ED0970-54DC-44D8-BC1F-A6509BD80E56}" sibTransId="{C9EA1426-BFE0-4C0A-BF6B-5860ABCB5D9E}"/>
    <dgm:cxn modelId="{814C29B2-11BB-40FF-A530-CA699E4AC951}" type="presOf" srcId="{EDD3ED22-FDB8-4435-AAFA-ADA444ECFE1D}" destId="{70712A83-E2F4-47AD-8E69-E810C9FF5E13}" srcOrd="0" destOrd="0" presId="urn:microsoft.com/office/officeart/2005/8/layout/StepDownProcess"/>
    <dgm:cxn modelId="{1FB4F8D3-54DB-42BF-B10A-F0CF96D487E0}" type="presOf" srcId="{F40DE441-439E-4A0E-AAAA-0B5F0EF6CBFC}" destId="{C82687DA-A222-43EE-B5CA-D36A4E1A2793}" srcOrd="0" destOrd="0" presId="urn:microsoft.com/office/officeart/2005/8/layout/StepDownProcess"/>
    <dgm:cxn modelId="{96856AFA-142C-42DC-9D82-3611D2F51063}" srcId="{EDD3ED22-FDB8-4435-AAFA-ADA444ECFE1D}" destId="{F45E89FE-808D-4B76-8CC4-62B286DE6234}" srcOrd="2" destOrd="0" parTransId="{EC14C115-4D09-4AAF-A76C-90370A9CF0E0}" sibTransId="{65A4A272-AAB8-4DEE-8B82-DD5FE42CD894}"/>
    <dgm:cxn modelId="{29402D07-CD24-417A-BC6A-517D4F7E66E8}" type="presOf" srcId="{95AE0558-6856-4914-B576-27350843E432}" destId="{FDDA4A35-CDB7-408D-BB13-261F5A6D0EBE}" srcOrd="0" destOrd="0" presId="urn:microsoft.com/office/officeart/2005/8/layout/StepDownProcess"/>
    <dgm:cxn modelId="{98455C43-547E-4897-A656-AA0F41D76893}" srcId="{EDD3ED22-FDB8-4435-AAFA-ADA444ECFE1D}" destId="{0587412C-8682-4BC7-A273-B8314CF7FAAB}" srcOrd="0" destOrd="0" parTransId="{C5EC549C-5E6C-42CC-AB88-CADE76BF6255}" sibTransId="{836129A4-452C-45F7-8DAE-7406DCAE7524}"/>
    <dgm:cxn modelId="{2BA4DD43-7903-423B-A1DE-988B71C7478E}" srcId="{0587412C-8682-4BC7-A273-B8314CF7FAAB}" destId="{95AE0558-6856-4914-B576-27350843E432}" srcOrd="0" destOrd="0" parTransId="{D891ABD7-9DF3-4356-AF27-EEFB0A215C46}" sibTransId="{CA554142-01E3-410D-8B3A-E45C12478DBC}"/>
    <dgm:cxn modelId="{B3E5DAFB-1246-4599-AA10-AB213CF051AE}" type="presOf" srcId="{F45E89FE-808D-4B76-8CC4-62B286DE6234}" destId="{03E639C5-0E9F-4BC3-9167-C9A60D099F1C}" srcOrd="0" destOrd="0" presId="urn:microsoft.com/office/officeart/2005/8/layout/StepDownProcess"/>
    <dgm:cxn modelId="{746B029F-4F8C-472A-B6D4-9792B34F882D}" type="presOf" srcId="{0587412C-8682-4BC7-A273-B8314CF7FAAB}" destId="{FFC404B3-F0ED-44AC-97C7-1116CFA49AD8}" srcOrd="0" destOrd="0" presId="urn:microsoft.com/office/officeart/2005/8/layout/StepDownProcess"/>
    <dgm:cxn modelId="{D42C8D87-6AC0-44F7-8933-E6B9DD6CAE8C}" type="presParOf" srcId="{70712A83-E2F4-47AD-8E69-E810C9FF5E13}" destId="{DDD2396B-C713-43E4-AB50-83B971D1AA2E}" srcOrd="0" destOrd="0" presId="urn:microsoft.com/office/officeart/2005/8/layout/StepDownProcess"/>
    <dgm:cxn modelId="{B8AB1B44-39CD-44C3-BF03-2A158BBA4BBC}" type="presParOf" srcId="{DDD2396B-C713-43E4-AB50-83B971D1AA2E}" destId="{75D2E561-998E-4963-8065-6CAD27517184}" srcOrd="0" destOrd="0" presId="urn:microsoft.com/office/officeart/2005/8/layout/StepDownProcess"/>
    <dgm:cxn modelId="{6DC77227-22E7-44EA-A2D0-96BD10DEEF6D}" type="presParOf" srcId="{DDD2396B-C713-43E4-AB50-83B971D1AA2E}" destId="{FFC404B3-F0ED-44AC-97C7-1116CFA49AD8}" srcOrd="1" destOrd="0" presId="urn:microsoft.com/office/officeart/2005/8/layout/StepDownProcess"/>
    <dgm:cxn modelId="{385965D4-F362-48B7-A7B0-7EC0010D2BFB}" type="presParOf" srcId="{DDD2396B-C713-43E4-AB50-83B971D1AA2E}" destId="{FDDA4A35-CDB7-408D-BB13-261F5A6D0EBE}" srcOrd="2" destOrd="0" presId="urn:microsoft.com/office/officeart/2005/8/layout/StepDownProcess"/>
    <dgm:cxn modelId="{0198494B-2384-495B-80A7-2CB49CAFC8DF}" type="presParOf" srcId="{70712A83-E2F4-47AD-8E69-E810C9FF5E13}" destId="{AE861450-C1AC-42F7-8FF9-D2644C383421}" srcOrd="1" destOrd="0" presId="urn:microsoft.com/office/officeart/2005/8/layout/StepDownProcess"/>
    <dgm:cxn modelId="{BA076DA7-3BE6-401F-8152-8BDC8983404A}" type="presParOf" srcId="{70712A83-E2F4-47AD-8E69-E810C9FF5E13}" destId="{4685B310-7F83-49D1-8E17-881B074FF72B}" srcOrd="2" destOrd="0" presId="urn:microsoft.com/office/officeart/2005/8/layout/StepDownProcess"/>
    <dgm:cxn modelId="{C595FC98-D7B0-496B-AC03-41AD1597AD18}" type="presParOf" srcId="{4685B310-7F83-49D1-8E17-881B074FF72B}" destId="{993C61B8-DDE2-4ADD-8553-3A78C6353B25}" srcOrd="0" destOrd="0" presId="urn:microsoft.com/office/officeart/2005/8/layout/StepDownProcess"/>
    <dgm:cxn modelId="{254EB410-854D-4A2C-97B8-60C0B5AFEB6E}" type="presParOf" srcId="{4685B310-7F83-49D1-8E17-881B074FF72B}" destId="{C82687DA-A222-43EE-B5CA-D36A4E1A2793}" srcOrd="1" destOrd="0" presId="urn:microsoft.com/office/officeart/2005/8/layout/StepDownProcess"/>
    <dgm:cxn modelId="{451B8AEC-EC8B-4BAC-8827-E3BC64869250}" type="presParOf" srcId="{4685B310-7F83-49D1-8E17-881B074FF72B}" destId="{04F7F47F-3F56-4468-9408-9FDAD9F3FDF2}" srcOrd="2" destOrd="0" presId="urn:microsoft.com/office/officeart/2005/8/layout/StepDownProcess"/>
    <dgm:cxn modelId="{7BAA1AC6-70DB-4D17-AF9A-BD4FE45C38A6}" type="presParOf" srcId="{70712A83-E2F4-47AD-8E69-E810C9FF5E13}" destId="{F050F542-A60D-4A20-AA48-90B82F5FCE9D}" srcOrd="3" destOrd="0" presId="urn:microsoft.com/office/officeart/2005/8/layout/StepDownProcess"/>
    <dgm:cxn modelId="{06599B61-0EDE-4730-A5C2-FD35BA844077}" type="presParOf" srcId="{70712A83-E2F4-47AD-8E69-E810C9FF5E13}" destId="{1D2113DD-185C-4F4B-9D11-B686943FDEC0}" srcOrd="4" destOrd="0" presId="urn:microsoft.com/office/officeart/2005/8/layout/StepDownProcess"/>
    <dgm:cxn modelId="{0FF513BF-D896-4455-A6CA-313E2A9EC454}" type="presParOf" srcId="{1D2113DD-185C-4F4B-9D11-B686943FDEC0}" destId="{03E639C5-0E9F-4BC3-9167-C9A60D099F1C}"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2E561-998E-4963-8065-6CAD27517184}">
      <dsp:nvSpPr>
        <dsp:cNvPr id="0" name=""/>
        <dsp:cNvSpPr/>
      </dsp:nvSpPr>
      <dsp:spPr>
        <a:xfrm rot="5400000">
          <a:off x="942629" y="987860"/>
          <a:ext cx="873677" cy="99465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C404B3-F0ED-44AC-97C7-1116CFA49AD8}">
      <dsp:nvSpPr>
        <dsp:cNvPr id="0" name=""/>
        <dsp:cNvSpPr/>
      </dsp:nvSpPr>
      <dsp:spPr>
        <a:xfrm>
          <a:off x="776253" y="60468"/>
          <a:ext cx="1470758" cy="102948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kern="1200" dirty="0">
              <a:solidFill>
                <a:schemeClr val="bg1"/>
              </a:solidFill>
              <a:latin typeface="Pangolin" panose="020B0604020202020204" charset="0"/>
            </a:rPr>
            <a:t>Poser les bonnes question </a:t>
          </a:r>
        </a:p>
      </dsp:txBody>
      <dsp:txXfrm>
        <a:off x="826517" y="110732"/>
        <a:ext cx="1370230" cy="928954"/>
      </dsp:txXfrm>
    </dsp:sp>
    <dsp:sp modelId="{FDDA4A35-CDB7-408D-BB13-261F5A6D0EBE}">
      <dsp:nvSpPr>
        <dsp:cNvPr id="0" name=""/>
        <dsp:cNvSpPr/>
      </dsp:nvSpPr>
      <dsp:spPr>
        <a:xfrm>
          <a:off x="2312631" y="202219"/>
          <a:ext cx="1776325" cy="832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fr-FR" sz="1100" kern="1200" dirty="0">
              <a:solidFill>
                <a:schemeClr val="accent1"/>
              </a:solidFill>
              <a:latin typeface="Pangolin" panose="020B0604020202020204" charset="0"/>
            </a:rPr>
            <a:t>Quelles sont la vision et la mission de votre entreprise ?</a:t>
          </a:r>
        </a:p>
      </dsp:txBody>
      <dsp:txXfrm>
        <a:off x="2312631" y="202219"/>
        <a:ext cx="1776325" cy="832073"/>
      </dsp:txXfrm>
    </dsp:sp>
    <dsp:sp modelId="{993C61B8-DDE2-4ADD-8553-3A78C6353B25}">
      <dsp:nvSpPr>
        <dsp:cNvPr id="0" name=""/>
        <dsp:cNvSpPr/>
      </dsp:nvSpPr>
      <dsp:spPr>
        <a:xfrm rot="5400000">
          <a:off x="2729969" y="2144309"/>
          <a:ext cx="873677" cy="99465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2687DA-A222-43EE-B5CA-D36A4E1A2793}">
      <dsp:nvSpPr>
        <dsp:cNvPr id="0" name=""/>
        <dsp:cNvSpPr/>
      </dsp:nvSpPr>
      <dsp:spPr>
        <a:xfrm>
          <a:off x="2100165" y="1175820"/>
          <a:ext cx="2267423" cy="102948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kern="1200" dirty="0">
              <a:solidFill>
                <a:schemeClr val="bg1"/>
              </a:solidFill>
              <a:latin typeface="Pangolin" panose="020B0604020202020204" charset="0"/>
            </a:rPr>
            <a:t>associer les raisons d’être de votre société à des KPI</a:t>
          </a:r>
        </a:p>
      </dsp:txBody>
      <dsp:txXfrm>
        <a:off x="2150429" y="1226084"/>
        <a:ext cx="2166895" cy="928954"/>
      </dsp:txXfrm>
    </dsp:sp>
    <dsp:sp modelId="{04F7F47F-3F56-4468-9408-9FDAD9F3FDF2}">
      <dsp:nvSpPr>
        <dsp:cNvPr id="0" name=""/>
        <dsp:cNvSpPr/>
      </dsp:nvSpPr>
      <dsp:spPr>
        <a:xfrm>
          <a:off x="3969256" y="1274005"/>
          <a:ext cx="1069689" cy="832073"/>
        </a:xfrm>
        <a:prstGeom prst="rect">
          <a:avLst/>
        </a:prstGeom>
        <a:noFill/>
        <a:ln>
          <a:noFill/>
        </a:ln>
        <a:effectLst/>
      </dsp:spPr>
      <dsp:style>
        <a:lnRef idx="0">
          <a:scrgbClr r="0" g="0" b="0"/>
        </a:lnRef>
        <a:fillRef idx="0">
          <a:scrgbClr r="0" g="0" b="0"/>
        </a:fillRef>
        <a:effectRef idx="0">
          <a:scrgbClr r="0" g="0" b="0"/>
        </a:effectRef>
        <a:fontRef idx="minor"/>
      </dsp:style>
    </dsp:sp>
    <dsp:sp modelId="{03E639C5-0E9F-4BC3-9167-C9A60D099F1C}">
      <dsp:nvSpPr>
        <dsp:cNvPr id="0" name=""/>
        <dsp:cNvSpPr/>
      </dsp:nvSpPr>
      <dsp:spPr>
        <a:xfrm>
          <a:off x="3489172" y="2332269"/>
          <a:ext cx="1470758" cy="102948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kern="1200" dirty="0">
              <a:solidFill>
                <a:schemeClr val="bg1"/>
              </a:solidFill>
              <a:latin typeface="Pangolin" panose="020B0604020202020204" charset="0"/>
            </a:rPr>
            <a:t>offrent des informations pertinentes à la direction</a:t>
          </a:r>
        </a:p>
      </dsp:txBody>
      <dsp:txXfrm>
        <a:off x="3539436" y="2382533"/>
        <a:ext cx="1370230" cy="92895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918759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038245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63657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dirty="0" smtClean="0"/>
              <a:t>*</a:t>
            </a:r>
            <a:r>
              <a:rPr lang="fr-FR" dirty="0" err="1" smtClean="0"/>
              <a:t>metre</a:t>
            </a:r>
            <a:r>
              <a:rPr lang="fr-FR" baseline="0" dirty="0" smtClean="0"/>
              <a:t> en </a:t>
            </a:r>
            <a:r>
              <a:rPr lang="fr-FR" baseline="0" dirty="0" err="1" smtClean="0"/>
              <a:t>evidence</a:t>
            </a:r>
            <a:r>
              <a:rPr lang="fr-FR" baseline="0" dirty="0" smtClean="0"/>
              <a:t> </a:t>
            </a:r>
            <a:endParaRPr dirty="0"/>
          </a:p>
        </p:txBody>
      </p:sp>
    </p:spTree>
    <p:extLst>
      <p:ext uri="{BB962C8B-B14F-4D97-AF65-F5344CB8AC3E}">
        <p14:creationId xmlns:p14="http://schemas.microsoft.com/office/powerpoint/2010/main" val="754710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634153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8951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22879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97199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95413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54136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622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3930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9980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35079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30021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a1a2559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7" name="Google Shape;117;g4a1a2559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1940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245474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88937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a1a2559b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4a1a2559b3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51823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a1a2559b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4a1a2559b3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07945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0863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993413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874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98376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01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281713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278183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922054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45450" y="1197750"/>
            <a:ext cx="3434100" cy="27480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1pPr>
            <a:lvl2pPr lvl="1" algn="ctr">
              <a:lnSpc>
                <a:spcPct val="100000"/>
              </a:lnSpc>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2pPr>
            <a:lvl3pPr lvl="2" algn="ctr">
              <a:lnSpc>
                <a:spcPct val="100000"/>
              </a:lnSpc>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3pPr>
            <a:lvl4pPr lvl="3" algn="ctr">
              <a:lnSpc>
                <a:spcPct val="100000"/>
              </a:lnSpc>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4pPr>
            <a:lvl5pPr lvl="4" algn="ctr">
              <a:lnSpc>
                <a:spcPct val="100000"/>
              </a:lnSpc>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5pPr>
            <a:lvl6pPr lvl="5" algn="ctr">
              <a:lnSpc>
                <a:spcPct val="100000"/>
              </a:lnSpc>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6pPr>
            <a:lvl7pPr lvl="6" algn="ctr">
              <a:lnSpc>
                <a:spcPct val="100000"/>
              </a:lnSpc>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7pPr>
            <a:lvl8pPr lvl="7" algn="ctr">
              <a:lnSpc>
                <a:spcPct val="100000"/>
              </a:lnSpc>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8pPr>
            <a:lvl9pPr lvl="8" algn="ctr">
              <a:lnSpc>
                <a:spcPct val="100000"/>
              </a:lnSpc>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olaroid" type="blank">
  <p:cSld name="BLANK">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5"/>
          <p:cNvSpPr txBox="1">
            <a:spLocks noGrp="1"/>
          </p:cNvSpPr>
          <p:nvPr>
            <p:ph type="body" idx="1"/>
          </p:nvPr>
        </p:nvSpPr>
        <p:spPr>
          <a:xfrm>
            <a:off x="924850" y="3872900"/>
            <a:ext cx="7599000" cy="519600"/>
          </a:xfrm>
          <a:prstGeom prst="rect">
            <a:avLst/>
          </a:prstGeom>
          <a:noFill/>
          <a:ln>
            <a:noFill/>
          </a:ln>
        </p:spPr>
        <p:txBody>
          <a:bodyPr spcFirstLastPara="1" wrap="square" lIns="91425" tIns="91425" rIns="91425" bIns="91425" anchor="t" anchorCtr="0"/>
          <a:lstStyle>
            <a:lvl1pPr marL="457200" lvl="0" indent="-228600" algn="ctr">
              <a:lnSpc>
                <a:spcPct val="106000"/>
              </a:lnSpc>
              <a:spcBef>
                <a:spcPts val="360"/>
              </a:spcBef>
              <a:spcAft>
                <a:spcPts val="0"/>
              </a:spcAft>
              <a:buSzPts val="1800"/>
              <a:buNone/>
              <a:defRPr sz="1800"/>
            </a:lvl1pPr>
          </a:lstStyle>
          <a:p>
            <a:endParaRPr/>
          </a:p>
        </p:txBody>
      </p:sp>
      <p:sp>
        <p:nvSpPr>
          <p:cNvPr id="52" name="Google Shape;52;p15"/>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ig postit">
  <p:cSld name="Blank big posti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extLst>
      <p:ext uri="{BB962C8B-B14F-4D97-AF65-F5344CB8AC3E}">
        <p14:creationId xmlns:p14="http://schemas.microsoft.com/office/powerpoint/2010/main" val="65999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3"/>
          <p:cNvSpPr txBox="1">
            <a:spLocks noGrp="1"/>
          </p:cNvSpPr>
          <p:nvPr>
            <p:ph type="body" idx="1"/>
          </p:nvPr>
        </p:nvSpPr>
        <p:spPr>
          <a:xfrm>
            <a:off x="866375" y="1310800"/>
            <a:ext cx="2730900" cy="3042600"/>
          </a:xfrm>
          <a:prstGeom prst="rect">
            <a:avLst/>
          </a:prstGeom>
          <a:noFill/>
          <a:ln>
            <a:noFill/>
          </a:ln>
        </p:spPr>
        <p:txBody>
          <a:bodyPr spcFirstLastPara="1" wrap="square" lIns="91425" tIns="91425" rIns="91425" bIns="91425" anchor="t" anchorCtr="0"/>
          <a:lstStyle>
            <a:lvl1pPr marL="457200" lvl="0" indent="-317500" algn="l">
              <a:lnSpc>
                <a:spcPct val="106000"/>
              </a:lnSpc>
              <a:spcBef>
                <a:spcPts val="0"/>
              </a:spcBef>
              <a:spcAft>
                <a:spcPts val="0"/>
              </a:spcAft>
              <a:buSzPts val="1400"/>
              <a:buChar char="✗"/>
              <a:defRPr/>
            </a:lvl1pPr>
            <a:lvl2pPr marL="914400" lvl="1" indent="-317500" algn="l">
              <a:lnSpc>
                <a:spcPct val="106000"/>
              </a:lnSpc>
              <a:spcBef>
                <a:spcPts val="0"/>
              </a:spcBef>
              <a:spcAft>
                <a:spcPts val="0"/>
              </a:spcAft>
              <a:buSzPts val="1400"/>
              <a:buChar char="✗"/>
              <a:defRPr/>
            </a:lvl2pPr>
            <a:lvl3pPr marL="1371600" lvl="2" indent="-317500" algn="l">
              <a:lnSpc>
                <a:spcPct val="106000"/>
              </a:lnSpc>
              <a:spcBef>
                <a:spcPts val="0"/>
              </a:spcBef>
              <a:spcAft>
                <a:spcPts val="0"/>
              </a:spcAft>
              <a:buSzPts val="1400"/>
              <a:buChar char="✗"/>
              <a:defRPr/>
            </a:lvl3pPr>
            <a:lvl4pPr marL="1828800" lvl="3" indent="-317500" algn="l">
              <a:lnSpc>
                <a:spcPct val="106000"/>
              </a:lnSpc>
              <a:spcBef>
                <a:spcPts val="0"/>
              </a:spcBef>
              <a:spcAft>
                <a:spcPts val="0"/>
              </a:spcAft>
              <a:buSzPts val="1400"/>
              <a:buChar char="✗"/>
              <a:defRPr/>
            </a:lvl4pPr>
            <a:lvl5pPr marL="2286000" lvl="4" indent="-342900" algn="l">
              <a:lnSpc>
                <a:spcPct val="106000"/>
              </a:lnSpc>
              <a:spcBef>
                <a:spcPts val="0"/>
              </a:spcBef>
              <a:spcAft>
                <a:spcPts val="0"/>
              </a:spcAft>
              <a:buSzPts val="1800"/>
              <a:buChar char="✗"/>
              <a:defRPr/>
            </a:lvl5pPr>
            <a:lvl6pPr marL="2743200" lvl="5" indent="-342900" algn="l">
              <a:lnSpc>
                <a:spcPct val="106000"/>
              </a:lnSpc>
              <a:spcBef>
                <a:spcPts val="0"/>
              </a:spcBef>
              <a:spcAft>
                <a:spcPts val="0"/>
              </a:spcAft>
              <a:buSzPts val="1800"/>
              <a:buChar char="✗"/>
              <a:defRPr/>
            </a:lvl6pPr>
            <a:lvl7pPr marL="3200400" lvl="6" indent="-342900" algn="l">
              <a:lnSpc>
                <a:spcPct val="106000"/>
              </a:lnSpc>
              <a:spcBef>
                <a:spcPts val="0"/>
              </a:spcBef>
              <a:spcAft>
                <a:spcPts val="0"/>
              </a:spcAft>
              <a:buSzPts val="1800"/>
              <a:buChar char="✗"/>
              <a:defRPr/>
            </a:lvl7pPr>
            <a:lvl8pPr marL="3657600" lvl="7" indent="-342900" algn="l">
              <a:lnSpc>
                <a:spcPct val="106000"/>
              </a:lnSpc>
              <a:spcBef>
                <a:spcPts val="0"/>
              </a:spcBef>
              <a:spcAft>
                <a:spcPts val="0"/>
              </a:spcAft>
              <a:buSzPts val="1800"/>
              <a:buChar char="✗"/>
              <a:defRPr/>
            </a:lvl8pPr>
            <a:lvl9pPr marL="4114800" lvl="8" indent="-342900" algn="l">
              <a:lnSpc>
                <a:spcPct val="106000"/>
              </a:lnSpc>
              <a:spcBef>
                <a:spcPts val="0"/>
              </a:spcBef>
              <a:spcAft>
                <a:spcPts val="0"/>
              </a:spcAft>
              <a:buSzPts val="1800"/>
              <a:buChar char="✗"/>
              <a:defRPr/>
            </a:lvl9pPr>
          </a:lstStyle>
          <a:p>
            <a:endParaRPr/>
          </a:p>
        </p:txBody>
      </p:sp>
      <p:sp>
        <p:nvSpPr>
          <p:cNvPr id="14" name="Google Shape;14;p3"/>
          <p:cNvSpPr txBox="1">
            <a:spLocks noGrp="1"/>
          </p:cNvSpPr>
          <p:nvPr>
            <p:ph type="body" idx="2"/>
          </p:nvPr>
        </p:nvSpPr>
        <p:spPr>
          <a:xfrm>
            <a:off x="3761704" y="1310800"/>
            <a:ext cx="2730900" cy="3042600"/>
          </a:xfrm>
          <a:prstGeom prst="rect">
            <a:avLst/>
          </a:prstGeom>
          <a:noFill/>
          <a:ln>
            <a:noFill/>
          </a:ln>
        </p:spPr>
        <p:txBody>
          <a:bodyPr spcFirstLastPara="1" wrap="square" lIns="91425" tIns="91425" rIns="91425" bIns="91425" anchor="t" anchorCtr="0"/>
          <a:lstStyle>
            <a:lvl1pPr marL="457200" lvl="0" indent="-317500" algn="l">
              <a:lnSpc>
                <a:spcPct val="106000"/>
              </a:lnSpc>
              <a:spcBef>
                <a:spcPts val="0"/>
              </a:spcBef>
              <a:spcAft>
                <a:spcPts val="0"/>
              </a:spcAft>
              <a:buSzPts val="1400"/>
              <a:buChar char="✗"/>
              <a:defRPr/>
            </a:lvl1pPr>
            <a:lvl2pPr marL="914400" lvl="1" indent="-317500" algn="l">
              <a:lnSpc>
                <a:spcPct val="106000"/>
              </a:lnSpc>
              <a:spcBef>
                <a:spcPts val="0"/>
              </a:spcBef>
              <a:spcAft>
                <a:spcPts val="0"/>
              </a:spcAft>
              <a:buSzPts val="1400"/>
              <a:buChar char="✗"/>
              <a:defRPr/>
            </a:lvl2pPr>
            <a:lvl3pPr marL="1371600" lvl="2" indent="-317500" algn="l">
              <a:lnSpc>
                <a:spcPct val="106000"/>
              </a:lnSpc>
              <a:spcBef>
                <a:spcPts val="0"/>
              </a:spcBef>
              <a:spcAft>
                <a:spcPts val="0"/>
              </a:spcAft>
              <a:buSzPts val="1400"/>
              <a:buChar char="✗"/>
              <a:defRPr/>
            </a:lvl3pPr>
            <a:lvl4pPr marL="1828800" lvl="3" indent="-317500" algn="l">
              <a:lnSpc>
                <a:spcPct val="106000"/>
              </a:lnSpc>
              <a:spcBef>
                <a:spcPts val="0"/>
              </a:spcBef>
              <a:spcAft>
                <a:spcPts val="0"/>
              </a:spcAft>
              <a:buSzPts val="1400"/>
              <a:buChar char="✗"/>
              <a:defRPr/>
            </a:lvl4pPr>
            <a:lvl5pPr marL="2286000" lvl="4" indent="-342900" algn="l">
              <a:lnSpc>
                <a:spcPct val="106000"/>
              </a:lnSpc>
              <a:spcBef>
                <a:spcPts val="0"/>
              </a:spcBef>
              <a:spcAft>
                <a:spcPts val="0"/>
              </a:spcAft>
              <a:buSzPts val="1800"/>
              <a:buChar char="✗"/>
              <a:defRPr/>
            </a:lvl5pPr>
            <a:lvl6pPr marL="2743200" lvl="5" indent="-342900" algn="l">
              <a:lnSpc>
                <a:spcPct val="106000"/>
              </a:lnSpc>
              <a:spcBef>
                <a:spcPts val="0"/>
              </a:spcBef>
              <a:spcAft>
                <a:spcPts val="0"/>
              </a:spcAft>
              <a:buSzPts val="1800"/>
              <a:buChar char="✗"/>
              <a:defRPr/>
            </a:lvl6pPr>
            <a:lvl7pPr marL="3200400" lvl="6" indent="-342900" algn="l">
              <a:lnSpc>
                <a:spcPct val="106000"/>
              </a:lnSpc>
              <a:spcBef>
                <a:spcPts val="0"/>
              </a:spcBef>
              <a:spcAft>
                <a:spcPts val="0"/>
              </a:spcAft>
              <a:buSzPts val="1800"/>
              <a:buChar char="✗"/>
              <a:defRPr/>
            </a:lvl7pPr>
            <a:lvl8pPr marL="3657600" lvl="7" indent="-342900" algn="l">
              <a:lnSpc>
                <a:spcPct val="106000"/>
              </a:lnSpc>
              <a:spcBef>
                <a:spcPts val="0"/>
              </a:spcBef>
              <a:spcAft>
                <a:spcPts val="0"/>
              </a:spcAft>
              <a:buSzPts val="1800"/>
              <a:buChar char="✗"/>
              <a:defRPr/>
            </a:lvl8pPr>
            <a:lvl9pPr marL="4114800" lvl="8" indent="-342900" algn="l">
              <a:lnSpc>
                <a:spcPct val="106000"/>
              </a:lnSpc>
              <a:spcBef>
                <a:spcPts val="0"/>
              </a:spcBef>
              <a:spcAft>
                <a:spcPts val="0"/>
              </a:spcAft>
              <a:buSzPts val="1800"/>
              <a:buChar char="✗"/>
              <a:defRPr/>
            </a:lvl9pPr>
          </a:lstStyle>
          <a:p>
            <a:endParaRPr/>
          </a:p>
        </p:txBody>
      </p:sp>
      <p:sp>
        <p:nvSpPr>
          <p:cNvPr id="15" name="Google Shape;15;p3"/>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66375" y="642310"/>
            <a:ext cx="3966600" cy="8574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8" name="Google Shape;18;p4"/>
          <p:cNvSpPr txBox="1">
            <a:spLocks noGrp="1"/>
          </p:cNvSpPr>
          <p:nvPr>
            <p:ph type="body" idx="1"/>
          </p:nvPr>
        </p:nvSpPr>
        <p:spPr>
          <a:xfrm>
            <a:off x="866375" y="1609350"/>
            <a:ext cx="3966600" cy="2833500"/>
          </a:xfrm>
          <a:prstGeom prst="rect">
            <a:avLst/>
          </a:prstGeom>
          <a:noFill/>
          <a:ln>
            <a:noFill/>
          </a:ln>
        </p:spPr>
        <p:txBody>
          <a:bodyPr spcFirstLastPara="1" wrap="square" lIns="91425" tIns="91425" rIns="91425" bIns="91425" anchor="t" anchorCtr="0"/>
          <a:lstStyle>
            <a:lvl1pPr marL="457200" lvl="0" indent="-317500" algn="l">
              <a:lnSpc>
                <a:spcPct val="106000"/>
              </a:lnSpc>
              <a:spcBef>
                <a:spcPts val="0"/>
              </a:spcBef>
              <a:spcAft>
                <a:spcPts val="0"/>
              </a:spcAft>
              <a:buSzPts val="1400"/>
              <a:buChar char="✗"/>
              <a:defRPr/>
            </a:lvl1pPr>
            <a:lvl2pPr marL="914400" lvl="1" indent="-317500" algn="l">
              <a:lnSpc>
                <a:spcPct val="106000"/>
              </a:lnSpc>
              <a:spcBef>
                <a:spcPts val="0"/>
              </a:spcBef>
              <a:spcAft>
                <a:spcPts val="0"/>
              </a:spcAft>
              <a:buSzPts val="1400"/>
              <a:buChar char="✗"/>
              <a:defRPr/>
            </a:lvl2pPr>
            <a:lvl3pPr marL="1371600" lvl="2" indent="-317500" algn="l">
              <a:lnSpc>
                <a:spcPct val="106000"/>
              </a:lnSpc>
              <a:spcBef>
                <a:spcPts val="0"/>
              </a:spcBef>
              <a:spcAft>
                <a:spcPts val="0"/>
              </a:spcAft>
              <a:buSzPts val="1400"/>
              <a:buChar char="✗"/>
              <a:defRPr/>
            </a:lvl3pPr>
            <a:lvl4pPr marL="1828800" lvl="3" indent="-317500" algn="l">
              <a:lnSpc>
                <a:spcPct val="106000"/>
              </a:lnSpc>
              <a:spcBef>
                <a:spcPts val="0"/>
              </a:spcBef>
              <a:spcAft>
                <a:spcPts val="0"/>
              </a:spcAft>
              <a:buSzPts val="1400"/>
              <a:buChar char="✗"/>
              <a:defRPr/>
            </a:lvl4pPr>
            <a:lvl5pPr marL="2286000" lvl="4" indent="-342900" algn="l">
              <a:lnSpc>
                <a:spcPct val="106000"/>
              </a:lnSpc>
              <a:spcBef>
                <a:spcPts val="0"/>
              </a:spcBef>
              <a:spcAft>
                <a:spcPts val="0"/>
              </a:spcAft>
              <a:buSzPts val="1800"/>
              <a:buChar char="✗"/>
              <a:defRPr/>
            </a:lvl5pPr>
            <a:lvl6pPr marL="2743200" lvl="5" indent="-342900" algn="l">
              <a:lnSpc>
                <a:spcPct val="106000"/>
              </a:lnSpc>
              <a:spcBef>
                <a:spcPts val="0"/>
              </a:spcBef>
              <a:spcAft>
                <a:spcPts val="0"/>
              </a:spcAft>
              <a:buSzPts val="1800"/>
              <a:buChar char="✗"/>
              <a:defRPr/>
            </a:lvl6pPr>
            <a:lvl7pPr marL="3200400" lvl="6" indent="-342900" algn="l">
              <a:lnSpc>
                <a:spcPct val="106000"/>
              </a:lnSpc>
              <a:spcBef>
                <a:spcPts val="0"/>
              </a:spcBef>
              <a:spcAft>
                <a:spcPts val="0"/>
              </a:spcAft>
              <a:buSzPts val="1800"/>
              <a:buChar char="✗"/>
              <a:defRPr/>
            </a:lvl7pPr>
            <a:lvl8pPr marL="3657600" lvl="7" indent="-342900" algn="l">
              <a:lnSpc>
                <a:spcPct val="106000"/>
              </a:lnSpc>
              <a:spcBef>
                <a:spcPts val="0"/>
              </a:spcBef>
              <a:spcAft>
                <a:spcPts val="0"/>
              </a:spcAft>
              <a:buSzPts val="1800"/>
              <a:buChar char="✗"/>
              <a:defRPr/>
            </a:lvl8pPr>
            <a:lvl9pPr marL="4114800" lvl="8" indent="-342900" algn="l">
              <a:lnSpc>
                <a:spcPct val="106000"/>
              </a:lnSpc>
              <a:spcBef>
                <a:spcPts val="0"/>
              </a:spcBef>
              <a:spcAft>
                <a:spcPts val="0"/>
              </a:spcAft>
              <a:buSzPts val="1800"/>
              <a:buChar char="✗"/>
              <a:defRPr/>
            </a:lvl9pPr>
          </a:lstStyle>
          <a:p>
            <a:endParaRPr/>
          </a:p>
        </p:txBody>
      </p:sp>
      <p:sp>
        <p:nvSpPr>
          <p:cNvPr id="19" name="Google Shape;19;p4"/>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ctrTitle"/>
          </p:nvPr>
        </p:nvSpPr>
        <p:spPr>
          <a:xfrm>
            <a:off x="2703525" y="1735750"/>
            <a:ext cx="3486300" cy="11598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1pPr>
            <a:lvl2pPr lvl="1" algn="ctr">
              <a:lnSpc>
                <a:spcPct val="100000"/>
              </a:lnSpc>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2pPr>
            <a:lvl3pPr lvl="2" algn="ctr">
              <a:lnSpc>
                <a:spcPct val="100000"/>
              </a:lnSpc>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3pPr>
            <a:lvl4pPr lvl="3" algn="ctr">
              <a:lnSpc>
                <a:spcPct val="100000"/>
              </a:lnSpc>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4pPr>
            <a:lvl5pPr lvl="4" algn="ctr">
              <a:lnSpc>
                <a:spcPct val="100000"/>
              </a:lnSpc>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5pPr>
            <a:lvl6pPr lvl="5" algn="ctr">
              <a:lnSpc>
                <a:spcPct val="100000"/>
              </a:lnSpc>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6pPr>
            <a:lvl7pPr lvl="6" algn="ctr">
              <a:lnSpc>
                <a:spcPct val="100000"/>
              </a:lnSpc>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7pPr>
            <a:lvl8pPr lvl="7" algn="ctr">
              <a:lnSpc>
                <a:spcPct val="100000"/>
              </a:lnSpc>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8pPr>
            <a:lvl9pPr lvl="8" algn="ctr">
              <a:lnSpc>
                <a:spcPct val="100000"/>
              </a:lnSpc>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9pPr>
          </a:lstStyle>
          <a:p>
            <a:endParaRPr/>
          </a:p>
        </p:txBody>
      </p:sp>
      <p:sp>
        <p:nvSpPr>
          <p:cNvPr id="22" name="Google Shape;22;p5"/>
          <p:cNvSpPr txBox="1">
            <a:spLocks noGrp="1"/>
          </p:cNvSpPr>
          <p:nvPr>
            <p:ph type="subTitle" idx="1"/>
          </p:nvPr>
        </p:nvSpPr>
        <p:spPr>
          <a:xfrm>
            <a:off x="2703525" y="2763852"/>
            <a:ext cx="3486300" cy="784800"/>
          </a:xfrm>
          <a:prstGeom prst="rect">
            <a:avLst/>
          </a:prstGeom>
          <a:noFill/>
          <a:ln>
            <a:noFill/>
          </a:ln>
        </p:spPr>
        <p:txBody>
          <a:bodyPr spcFirstLastPara="1" wrap="square" lIns="91425" tIns="91425" rIns="91425" bIns="91425" anchor="t" anchorCtr="0"/>
          <a:lstStyle>
            <a:lvl1pPr lvl="0" algn="ctr">
              <a:lnSpc>
                <a:spcPct val="106000"/>
              </a:lnSpc>
              <a:spcBef>
                <a:spcPts val="0"/>
              </a:spcBef>
              <a:spcAft>
                <a:spcPts val="0"/>
              </a:spcAft>
              <a:buClr>
                <a:srgbClr val="434343"/>
              </a:buClr>
              <a:buSzPts val="1400"/>
              <a:buFont typeface="Inconsolata"/>
              <a:buNone/>
              <a:defRPr>
                <a:solidFill>
                  <a:srgbClr val="434343"/>
                </a:solidFill>
                <a:latin typeface="Inconsolata"/>
                <a:ea typeface="Inconsolata"/>
                <a:cs typeface="Inconsolata"/>
                <a:sym typeface="Inconsolata"/>
              </a:defRPr>
            </a:lvl1pPr>
            <a:lvl2pPr lvl="1" algn="ctr">
              <a:lnSpc>
                <a:spcPct val="106000"/>
              </a:lnSpc>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2pPr>
            <a:lvl3pPr lvl="2" algn="ctr">
              <a:lnSpc>
                <a:spcPct val="106000"/>
              </a:lnSpc>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3pPr>
            <a:lvl4pPr lvl="3" algn="ctr">
              <a:lnSpc>
                <a:spcPct val="106000"/>
              </a:lnSpc>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4pPr>
            <a:lvl5pPr lvl="4" algn="ctr">
              <a:lnSpc>
                <a:spcPct val="106000"/>
              </a:lnSpc>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5pPr>
            <a:lvl6pPr lvl="5" algn="ctr">
              <a:lnSpc>
                <a:spcPct val="106000"/>
              </a:lnSpc>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6pPr>
            <a:lvl7pPr lvl="6" algn="ctr">
              <a:lnSpc>
                <a:spcPct val="106000"/>
              </a:lnSpc>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7pPr>
            <a:lvl8pPr lvl="7" algn="ctr">
              <a:lnSpc>
                <a:spcPct val="106000"/>
              </a:lnSpc>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8pPr>
            <a:lvl9pPr lvl="8" algn="ctr">
              <a:lnSpc>
                <a:spcPct val="106000"/>
              </a:lnSpc>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body" idx="1"/>
          </p:nvPr>
        </p:nvSpPr>
        <p:spPr>
          <a:xfrm>
            <a:off x="962850" y="876850"/>
            <a:ext cx="4955700" cy="819900"/>
          </a:xfrm>
          <a:prstGeom prst="rect">
            <a:avLst/>
          </a:prstGeom>
          <a:noFill/>
          <a:ln>
            <a:noFill/>
          </a:ln>
        </p:spPr>
        <p:txBody>
          <a:bodyPr spcFirstLastPara="1" wrap="square" lIns="91425" tIns="91425" rIns="91425" bIns="91425" anchor="t" anchorCtr="0"/>
          <a:lstStyle>
            <a:lvl1pPr marL="457200" lvl="0" indent="-419100" algn="l">
              <a:lnSpc>
                <a:spcPct val="130000"/>
              </a:lnSpc>
              <a:spcBef>
                <a:spcPts val="0"/>
              </a:spcBef>
              <a:spcAft>
                <a:spcPts val="0"/>
              </a:spcAft>
              <a:buSzPts val="3000"/>
              <a:buChar char="✗"/>
              <a:defRPr sz="3000" i="1"/>
            </a:lvl1pPr>
            <a:lvl2pPr marL="914400" lvl="1" indent="-419100" algn="l">
              <a:lnSpc>
                <a:spcPct val="130000"/>
              </a:lnSpc>
              <a:spcBef>
                <a:spcPts val="0"/>
              </a:spcBef>
              <a:spcAft>
                <a:spcPts val="0"/>
              </a:spcAft>
              <a:buSzPts val="3000"/>
              <a:buChar char="✗"/>
              <a:defRPr sz="3000" i="1"/>
            </a:lvl2pPr>
            <a:lvl3pPr marL="1371600" lvl="2" indent="-419100" algn="l">
              <a:lnSpc>
                <a:spcPct val="130000"/>
              </a:lnSpc>
              <a:spcBef>
                <a:spcPts val="0"/>
              </a:spcBef>
              <a:spcAft>
                <a:spcPts val="0"/>
              </a:spcAft>
              <a:buSzPts val="3000"/>
              <a:buChar char="✗"/>
              <a:defRPr sz="3000" i="1"/>
            </a:lvl3pPr>
            <a:lvl4pPr marL="1828800" lvl="3" indent="-419100" algn="l">
              <a:lnSpc>
                <a:spcPct val="130000"/>
              </a:lnSpc>
              <a:spcBef>
                <a:spcPts val="0"/>
              </a:spcBef>
              <a:spcAft>
                <a:spcPts val="0"/>
              </a:spcAft>
              <a:buSzPts val="3000"/>
              <a:buChar char="✗"/>
              <a:defRPr sz="3000" i="1"/>
            </a:lvl4pPr>
            <a:lvl5pPr marL="2286000" lvl="4" indent="-419100" algn="l">
              <a:lnSpc>
                <a:spcPct val="130000"/>
              </a:lnSpc>
              <a:spcBef>
                <a:spcPts val="0"/>
              </a:spcBef>
              <a:spcAft>
                <a:spcPts val="0"/>
              </a:spcAft>
              <a:buSzPts val="3000"/>
              <a:buChar char="✗"/>
              <a:defRPr sz="3000" i="1"/>
            </a:lvl5pPr>
            <a:lvl6pPr marL="2743200" lvl="5" indent="-419100" algn="l">
              <a:lnSpc>
                <a:spcPct val="130000"/>
              </a:lnSpc>
              <a:spcBef>
                <a:spcPts val="0"/>
              </a:spcBef>
              <a:spcAft>
                <a:spcPts val="0"/>
              </a:spcAft>
              <a:buSzPts val="3000"/>
              <a:buChar char="✗"/>
              <a:defRPr sz="3000" i="1"/>
            </a:lvl6pPr>
            <a:lvl7pPr marL="3200400" lvl="6" indent="-419100" algn="l">
              <a:lnSpc>
                <a:spcPct val="130000"/>
              </a:lnSpc>
              <a:spcBef>
                <a:spcPts val="0"/>
              </a:spcBef>
              <a:spcAft>
                <a:spcPts val="0"/>
              </a:spcAft>
              <a:buSzPts val="3000"/>
              <a:buChar char="✗"/>
              <a:defRPr sz="3000" i="1"/>
            </a:lvl7pPr>
            <a:lvl8pPr marL="3657600" lvl="7" indent="-419100" algn="l">
              <a:lnSpc>
                <a:spcPct val="130000"/>
              </a:lnSpc>
              <a:spcBef>
                <a:spcPts val="0"/>
              </a:spcBef>
              <a:spcAft>
                <a:spcPts val="0"/>
              </a:spcAft>
              <a:buSzPts val="3000"/>
              <a:buChar char="✗"/>
              <a:defRPr sz="3000" i="1"/>
            </a:lvl8pPr>
            <a:lvl9pPr marL="4114800" lvl="8" indent="-419100" algn="l">
              <a:lnSpc>
                <a:spcPct val="130000"/>
              </a:lnSpc>
              <a:spcBef>
                <a:spcPts val="0"/>
              </a:spcBef>
              <a:spcAft>
                <a:spcPts val="0"/>
              </a:spcAft>
              <a:buSzPts val="3000"/>
              <a:buChar char="✗"/>
              <a:defRPr sz="3000" i="1"/>
            </a:lvl9pPr>
          </a:lstStyle>
          <a:p>
            <a:endParaRPr/>
          </a:p>
        </p:txBody>
      </p:sp>
      <p:sp>
        <p:nvSpPr>
          <p:cNvPr id="25" name="Google Shape;25;p6"/>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7"/>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lstStyle>
            <a:lvl1pPr marL="457200" lvl="0" indent="-317500" algn="l">
              <a:lnSpc>
                <a:spcPct val="106000"/>
              </a:lnSpc>
              <a:spcBef>
                <a:spcPts val="0"/>
              </a:spcBef>
              <a:spcAft>
                <a:spcPts val="0"/>
              </a:spcAft>
              <a:buSzPts val="1400"/>
              <a:buChar char="✗"/>
              <a:defRPr/>
            </a:lvl1pPr>
            <a:lvl2pPr marL="914400" lvl="1" indent="-317500" algn="l">
              <a:lnSpc>
                <a:spcPct val="106000"/>
              </a:lnSpc>
              <a:spcBef>
                <a:spcPts val="0"/>
              </a:spcBef>
              <a:spcAft>
                <a:spcPts val="0"/>
              </a:spcAft>
              <a:buSzPts val="1400"/>
              <a:buChar char="✗"/>
              <a:defRPr/>
            </a:lvl2pPr>
            <a:lvl3pPr marL="1371600" lvl="2" indent="-317500" algn="l">
              <a:lnSpc>
                <a:spcPct val="106000"/>
              </a:lnSpc>
              <a:spcBef>
                <a:spcPts val="0"/>
              </a:spcBef>
              <a:spcAft>
                <a:spcPts val="0"/>
              </a:spcAft>
              <a:buSzPts val="1400"/>
              <a:buChar char="✗"/>
              <a:defRPr/>
            </a:lvl3pPr>
            <a:lvl4pPr marL="1828800" lvl="3" indent="-317500" algn="l">
              <a:lnSpc>
                <a:spcPct val="106000"/>
              </a:lnSpc>
              <a:spcBef>
                <a:spcPts val="0"/>
              </a:spcBef>
              <a:spcAft>
                <a:spcPts val="0"/>
              </a:spcAft>
              <a:buSzPts val="1400"/>
              <a:buChar char="✗"/>
              <a:defRPr/>
            </a:lvl4pPr>
            <a:lvl5pPr marL="2286000" lvl="4" indent="-342900" algn="l">
              <a:lnSpc>
                <a:spcPct val="106000"/>
              </a:lnSpc>
              <a:spcBef>
                <a:spcPts val="0"/>
              </a:spcBef>
              <a:spcAft>
                <a:spcPts val="0"/>
              </a:spcAft>
              <a:buSzPts val="1800"/>
              <a:buChar char="✗"/>
              <a:defRPr/>
            </a:lvl5pPr>
            <a:lvl6pPr marL="2743200" lvl="5" indent="-342900" algn="l">
              <a:lnSpc>
                <a:spcPct val="106000"/>
              </a:lnSpc>
              <a:spcBef>
                <a:spcPts val="0"/>
              </a:spcBef>
              <a:spcAft>
                <a:spcPts val="0"/>
              </a:spcAft>
              <a:buSzPts val="1800"/>
              <a:buChar char="✗"/>
              <a:defRPr/>
            </a:lvl6pPr>
            <a:lvl7pPr marL="3200400" lvl="6" indent="-342900" algn="l">
              <a:lnSpc>
                <a:spcPct val="106000"/>
              </a:lnSpc>
              <a:spcBef>
                <a:spcPts val="0"/>
              </a:spcBef>
              <a:spcAft>
                <a:spcPts val="0"/>
              </a:spcAft>
              <a:buSzPts val="1800"/>
              <a:buChar char="✗"/>
              <a:defRPr/>
            </a:lvl7pPr>
            <a:lvl8pPr marL="3657600" lvl="7" indent="-342900" algn="l">
              <a:lnSpc>
                <a:spcPct val="106000"/>
              </a:lnSpc>
              <a:spcBef>
                <a:spcPts val="0"/>
              </a:spcBef>
              <a:spcAft>
                <a:spcPts val="0"/>
              </a:spcAft>
              <a:buSzPts val="1800"/>
              <a:buChar char="✗"/>
              <a:defRPr/>
            </a:lvl8pPr>
            <a:lvl9pPr marL="4114800" lvl="8" indent="-342900" algn="l">
              <a:lnSpc>
                <a:spcPct val="106000"/>
              </a:lnSpc>
              <a:spcBef>
                <a:spcPts val="0"/>
              </a:spcBef>
              <a:spcAft>
                <a:spcPts val="0"/>
              </a:spcAft>
              <a:buSzPts val="1800"/>
              <a:buChar char="✗"/>
              <a:defRPr/>
            </a:lvl9pPr>
          </a:lstStyle>
          <a:p>
            <a:endParaRPr/>
          </a:p>
        </p:txBody>
      </p:sp>
      <p:sp>
        <p:nvSpPr>
          <p:cNvPr id="29" name="Google Shape;29;p7"/>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866375" y="358375"/>
            <a:ext cx="7567800" cy="8574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9"/>
          <p:cNvSpPr txBox="1">
            <a:spLocks noGrp="1"/>
          </p:cNvSpPr>
          <p:nvPr>
            <p:ph type="body" idx="1"/>
          </p:nvPr>
        </p:nvSpPr>
        <p:spPr>
          <a:xfrm>
            <a:off x="866375" y="1331673"/>
            <a:ext cx="2439300" cy="3152700"/>
          </a:xfrm>
          <a:prstGeom prst="rect">
            <a:avLst/>
          </a:prstGeom>
          <a:noFill/>
          <a:ln>
            <a:noFill/>
          </a:ln>
        </p:spPr>
        <p:txBody>
          <a:bodyPr spcFirstLastPara="1" wrap="square" lIns="91425" tIns="91425" rIns="91425" bIns="91425" anchor="t" anchorCtr="0"/>
          <a:lstStyle>
            <a:lvl1pPr marL="457200" lvl="0" indent="-330200" algn="l">
              <a:lnSpc>
                <a:spcPct val="120000"/>
              </a:lnSpc>
              <a:spcBef>
                <a:spcPts val="0"/>
              </a:spcBef>
              <a:spcAft>
                <a:spcPts val="0"/>
              </a:spcAft>
              <a:buSzPts val="1600"/>
              <a:buChar char="✗"/>
              <a:defRPr sz="1600"/>
            </a:lvl1pPr>
            <a:lvl2pPr marL="914400" lvl="1" indent="-330200" algn="l">
              <a:lnSpc>
                <a:spcPct val="120000"/>
              </a:lnSpc>
              <a:spcBef>
                <a:spcPts val="0"/>
              </a:spcBef>
              <a:spcAft>
                <a:spcPts val="0"/>
              </a:spcAft>
              <a:buSzPts val="1600"/>
              <a:buChar char="✗"/>
              <a:defRPr sz="1600"/>
            </a:lvl2pPr>
            <a:lvl3pPr marL="1371600" lvl="2" indent="-330200" algn="l">
              <a:lnSpc>
                <a:spcPct val="120000"/>
              </a:lnSpc>
              <a:spcBef>
                <a:spcPts val="0"/>
              </a:spcBef>
              <a:spcAft>
                <a:spcPts val="0"/>
              </a:spcAft>
              <a:buSzPts val="1600"/>
              <a:buChar char="✗"/>
              <a:defRPr sz="1600"/>
            </a:lvl3pPr>
            <a:lvl4pPr marL="1828800" lvl="3" indent="-330200" algn="l">
              <a:lnSpc>
                <a:spcPct val="120000"/>
              </a:lnSpc>
              <a:spcBef>
                <a:spcPts val="0"/>
              </a:spcBef>
              <a:spcAft>
                <a:spcPts val="0"/>
              </a:spcAft>
              <a:buSzPts val="1600"/>
              <a:buChar char="✗"/>
              <a:defRPr sz="1600"/>
            </a:lvl4pPr>
            <a:lvl5pPr marL="2286000" lvl="4" indent="-330200" algn="l">
              <a:lnSpc>
                <a:spcPct val="120000"/>
              </a:lnSpc>
              <a:spcBef>
                <a:spcPts val="0"/>
              </a:spcBef>
              <a:spcAft>
                <a:spcPts val="0"/>
              </a:spcAft>
              <a:buSzPts val="1600"/>
              <a:buChar char="✗"/>
              <a:defRPr sz="1600"/>
            </a:lvl5pPr>
            <a:lvl6pPr marL="2743200" lvl="5" indent="-330200" algn="l">
              <a:lnSpc>
                <a:spcPct val="120000"/>
              </a:lnSpc>
              <a:spcBef>
                <a:spcPts val="0"/>
              </a:spcBef>
              <a:spcAft>
                <a:spcPts val="0"/>
              </a:spcAft>
              <a:buSzPts val="1600"/>
              <a:buChar char="✗"/>
              <a:defRPr sz="1600"/>
            </a:lvl6pPr>
            <a:lvl7pPr marL="3200400" lvl="6" indent="-330200" algn="l">
              <a:lnSpc>
                <a:spcPct val="120000"/>
              </a:lnSpc>
              <a:spcBef>
                <a:spcPts val="0"/>
              </a:spcBef>
              <a:spcAft>
                <a:spcPts val="0"/>
              </a:spcAft>
              <a:buSzPts val="1600"/>
              <a:buChar char="✗"/>
              <a:defRPr sz="1600"/>
            </a:lvl7pPr>
            <a:lvl8pPr marL="3657600" lvl="7" indent="-330200" algn="l">
              <a:lnSpc>
                <a:spcPct val="120000"/>
              </a:lnSpc>
              <a:spcBef>
                <a:spcPts val="0"/>
              </a:spcBef>
              <a:spcAft>
                <a:spcPts val="0"/>
              </a:spcAft>
              <a:buSzPts val="1600"/>
              <a:buChar char="✗"/>
              <a:defRPr sz="1600"/>
            </a:lvl8pPr>
            <a:lvl9pPr marL="4114800" lvl="8" indent="-330200" algn="l">
              <a:lnSpc>
                <a:spcPct val="120000"/>
              </a:lnSpc>
              <a:spcBef>
                <a:spcPts val="0"/>
              </a:spcBef>
              <a:spcAft>
                <a:spcPts val="0"/>
              </a:spcAft>
              <a:buSzPts val="1600"/>
              <a:buChar char="✗"/>
              <a:defRPr sz="1600"/>
            </a:lvl9pPr>
          </a:lstStyle>
          <a:p>
            <a:endParaRPr/>
          </a:p>
        </p:txBody>
      </p:sp>
      <p:sp>
        <p:nvSpPr>
          <p:cNvPr id="35" name="Google Shape;35;p9"/>
          <p:cNvSpPr txBox="1">
            <a:spLocks noGrp="1"/>
          </p:cNvSpPr>
          <p:nvPr>
            <p:ph type="body" idx="2"/>
          </p:nvPr>
        </p:nvSpPr>
        <p:spPr>
          <a:xfrm>
            <a:off x="3430687" y="1331673"/>
            <a:ext cx="2439300" cy="3152700"/>
          </a:xfrm>
          <a:prstGeom prst="rect">
            <a:avLst/>
          </a:prstGeom>
          <a:noFill/>
          <a:ln>
            <a:noFill/>
          </a:ln>
        </p:spPr>
        <p:txBody>
          <a:bodyPr spcFirstLastPara="1" wrap="square" lIns="91425" tIns="91425" rIns="91425" bIns="91425" anchor="t" anchorCtr="0"/>
          <a:lstStyle>
            <a:lvl1pPr marL="457200" lvl="0" indent="-330200" algn="l">
              <a:lnSpc>
                <a:spcPct val="120000"/>
              </a:lnSpc>
              <a:spcBef>
                <a:spcPts val="0"/>
              </a:spcBef>
              <a:spcAft>
                <a:spcPts val="0"/>
              </a:spcAft>
              <a:buSzPts val="1600"/>
              <a:buChar char="✗"/>
              <a:defRPr sz="1600"/>
            </a:lvl1pPr>
            <a:lvl2pPr marL="914400" lvl="1" indent="-330200" algn="l">
              <a:lnSpc>
                <a:spcPct val="120000"/>
              </a:lnSpc>
              <a:spcBef>
                <a:spcPts val="0"/>
              </a:spcBef>
              <a:spcAft>
                <a:spcPts val="0"/>
              </a:spcAft>
              <a:buSzPts val="1600"/>
              <a:buChar char="✗"/>
              <a:defRPr sz="1600"/>
            </a:lvl2pPr>
            <a:lvl3pPr marL="1371600" lvl="2" indent="-330200" algn="l">
              <a:lnSpc>
                <a:spcPct val="120000"/>
              </a:lnSpc>
              <a:spcBef>
                <a:spcPts val="0"/>
              </a:spcBef>
              <a:spcAft>
                <a:spcPts val="0"/>
              </a:spcAft>
              <a:buSzPts val="1600"/>
              <a:buChar char="✗"/>
              <a:defRPr sz="1600"/>
            </a:lvl3pPr>
            <a:lvl4pPr marL="1828800" lvl="3" indent="-330200" algn="l">
              <a:lnSpc>
                <a:spcPct val="120000"/>
              </a:lnSpc>
              <a:spcBef>
                <a:spcPts val="0"/>
              </a:spcBef>
              <a:spcAft>
                <a:spcPts val="0"/>
              </a:spcAft>
              <a:buSzPts val="1600"/>
              <a:buChar char="✗"/>
              <a:defRPr sz="1600"/>
            </a:lvl4pPr>
            <a:lvl5pPr marL="2286000" lvl="4" indent="-330200" algn="l">
              <a:lnSpc>
                <a:spcPct val="120000"/>
              </a:lnSpc>
              <a:spcBef>
                <a:spcPts val="0"/>
              </a:spcBef>
              <a:spcAft>
                <a:spcPts val="0"/>
              </a:spcAft>
              <a:buSzPts val="1600"/>
              <a:buChar char="✗"/>
              <a:defRPr sz="1600"/>
            </a:lvl5pPr>
            <a:lvl6pPr marL="2743200" lvl="5" indent="-330200" algn="l">
              <a:lnSpc>
                <a:spcPct val="120000"/>
              </a:lnSpc>
              <a:spcBef>
                <a:spcPts val="0"/>
              </a:spcBef>
              <a:spcAft>
                <a:spcPts val="0"/>
              </a:spcAft>
              <a:buSzPts val="1600"/>
              <a:buChar char="✗"/>
              <a:defRPr sz="1600"/>
            </a:lvl6pPr>
            <a:lvl7pPr marL="3200400" lvl="6" indent="-330200" algn="l">
              <a:lnSpc>
                <a:spcPct val="120000"/>
              </a:lnSpc>
              <a:spcBef>
                <a:spcPts val="0"/>
              </a:spcBef>
              <a:spcAft>
                <a:spcPts val="0"/>
              </a:spcAft>
              <a:buSzPts val="1600"/>
              <a:buChar char="✗"/>
              <a:defRPr sz="1600"/>
            </a:lvl7pPr>
            <a:lvl8pPr marL="3657600" lvl="7" indent="-330200" algn="l">
              <a:lnSpc>
                <a:spcPct val="120000"/>
              </a:lnSpc>
              <a:spcBef>
                <a:spcPts val="0"/>
              </a:spcBef>
              <a:spcAft>
                <a:spcPts val="0"/>
              </a:spcAft>
              <a:buSzPts val="1600"/>
              <a:buChar char="✗"/>
              <a:defRPr sz="1600"/>
            </a:lvl8pPr>
            <a:lvl9pPr marL="4114800" lvl="8" indent="-330200" algn="l">
              <a:lnSpc>
                <a:spcPct val="120000"/>
              </a:lnSpc>
              <a:spcBef>
                <a:spcPts val="0"/>
              </a:spcBef>
              <a:spcAft>
                <a:spcPts val="0"/>
              </a:spcAft>
              <a:buSzPts val="1600"/>
              <a:buChar char="✗"/>
              <a:defRPr sz="1600"/>
            </a:lvl9pPr>
          </a:lstStyle>
          <a:p>
            <a:endParaRPr/>
          </a:p>
        </p:txBody>
      </p:sp>
      <p:sp>
        <p:nvSpPr>
          <p:cNvPr id="36" name="Google Shape;36;p9"/>
          <p:cNvSpPr txBox="1">
            <a:spLocks noGrp="1"/>
          </p:cNvSpPr>
          <p:nvPr>
            <p:ph type="body" idx="3"/>
          </p:nvPr>
        </p:nvSpPr>
        <p:spPr>
          <a:xfrm>
            <a:off x="5994999" y="1331673"/>
            <a:ext cx="2439300" cy="3152700"/>
          </a:xfrm>
          <a:prstGeom prst="rect">
            <a:avLst/>
          </a:prstGeom>
          <a:noFill/>
          <a:ln>
            <a:noFill/>
          </a:ln>
        </p:spPr>
        <p:txBody>
          <a:bodyPr spcFirstLastPara="1" wrap="square" lIns="91425" tIns="91425" rIns="91425" bIns="91425" anchor="t" anchorCtr="0"/>
          <a:lstStyle>
            <a:lvl1pPr marL="457200" lvl="0" indent="-330200" algn="l">
              <a:lnSpc>
                <a:spcPct val="120000"/>
              </a:lnSpc>
              <a:spcBef>
                <a:spcPts val="0"/>
              </a:spcBef>
              <a:spcAft>
                <a:spcPts val="0"/>
              </a:spcAft>
              <a:buSzPts val="1600"/>
              <a:buChar char="✗"/>
              <a:defRPr sz="1600"/>
            </a:lvl1pPr>
            <a:lvl2pPr marL="914400" lvl="1" indent="-330200" algn="l">
              <a:lnSpc>
                <a:spcPct val="120000"/>
              </a:lnSpc>
              <a:spcBef>
                <a:spcPts val="0"/>
              </a:spcBef>
              <a:spcAft>
                <a:spcPts val="0"/>
              </a:spcAft>
              <a:buSzPts val="1600"/>
              <a:buChar char="✗"/>
              <a:defRPr sz="1600"/>
            </a:lvl2pPr>
            <a:lvl3pPr marL="1371600" lvl="2" indent="-330200" algn="l">
              <a:lnSpc>
                <a:spcPct val="120000"/>
              </a:lnSpc>
              <a:spcBef>
                <a:spcPts val="0"/>
              </a:spcBef>
              <a:spcAft>
                <a:spcPts val="0"/>
              </a:spcAft>
              <a:buSzPts val="1600"/>
              <a:buChar char="✗"/>
              <a:defRPr sz="1600"/>
            </a:lvl3pPr>
            <a:lvl4pPr marL="1828800" lvl="3" indent="-330200" algn="l">
              <a:lnSpc>
                <a:spcPct val="120000"/>
              </a:lnSpc>
              <a:spcBef>
                <a:spcPts val="0"/>
              </a:spcBef>
              <a:spcAft>
                <a:spcPts val="0"/>
              </a:spcAft>
              <a:buSzPts val="1600"/>
              <a:buChar char="✗"/>
              <a:defRPr sz="1600"/>
            </a:lvl4pPr>
            <a:lvl5pPr marL="2286000" lvl="4" indent="-330200" algn="l">
              <a:lnSpc>
                <a:spcPct val="120000"/>
              </a:lnSpc>
              <a:spcBef>
                <a:spcPts val="0"/>
              </a:spcBef>
              <a:spcAft>
                <a:spcPts val="0"/>
              </a:spcAft>
              <a:buSzPts val="1600"/>
              <a:buChar char="✗"/>
              <a:defRPr sz="1600"/>
            </a:lvl5pPr>
            <a:lvl6pPr marL="2743200" lvl="5" indent="-330200" algn="l">
              <a:lnSpc>
                <a:spcPct val="120000"/>
              </a:lnSpc>
              <a:spcBef>
                <a:spcPts val="0"/>
              </a:spcBef>
              <a:spcAft>
                <a:spcPts val="0"/>
              </a:spcAft>
              <a:buSzPts val="1600"/>
              <a:buChar char="✗"/>
              <a:defRPr sz="1600"/>
            </a:lvl6pPr>
            <a:lvl7pPr marL="3200400" lvl="6" indent="-330200" algn="l">
              <a:lnSpc>
                <a:spcPct val="120000"/>
              </a:lnSpc>
              <a:spcBef>
                <a:spcPts val="0"/>
              </a:spcBef>
              <a:spcAft>
                <a:spcPts val="0"/>
              </a:spcAft>
              <a:buSzPts val="1600"/>
              <a:buChar char="✗"/>
              <a:defRPr sz="1600"/>
            </a:lvl7pPr>
            <a:lvl8pPr marL="3657600" lvl="7" indent="-330200" algn="l">
              <a:lnSpc>
                <a:spcPct val="120000"/>
              </a:lnSpc>
              <a:spcBef>
                <a:spcPts val="0"/>
              </a:spcBef>
              <a:spcAft>
                <a:spcPts val="0"/>
              </a:spcAft>
              <a:buSzPts val="1600"/>
              <a:buChar char="✗"/>
              <a:defRPr sz="1600"/>
            </a:lvl8pPr>
            <a:lvl9pPr marL="4114800" lvl="8" indent="-330200" algn="l">
              <a:lnSpc>
                <a:spcPct val="120000"/>
              </a:lnSpc>
              <a:spcBef>
                <a:spcPts val="0"/>
              </a:spcBef>
              <a:spcAft>
                <a:spcPts val="0"/>
              </a:spcAft>
              <a:buSzPts val="1600"/>
              <a:buChar char="✗"/>
              <a:defRPr sz="1600"/>
            </a:lvl9pPr>
          </a:lstStyle>
          <a:p>
            <a:endParaRPr/>
          </a:p>
        </p:txBody>
      </p:sp>
      <p:sp>
        <p:nvSpPr>
          <p:cNvPr id="37" name="Google Shape;37;p9"/>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ostit">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 name="Google Shape;45;p12"/>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endParaRPr/>
          </a:p>
        </p:txBody>
      </p:sp>
      <p:sp>
        <p:nvSpPr>
          <p:cNvPr id="7" name="Google Shape;7;p1"/>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lstStyle>
            <a:lvl1pPr marL="457200" marR="0" lvl="0"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1pPr>
            <a:lvl2pPr marL="914400" marR="0" lvl="1"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2pPr>
            <a:lvl3pPr marL="1371600" marR="0" lvl="2"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3pPr>
            <a:lvl4pPr marL="1828800" marR="0" lvl="3"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4pPr>
            <a:lvl5pPr marL="2286000" marR="0" lvl="4"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5pPr>
            <a:lvl6pPr marL="2743200" marR="0" lvl="5"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6pPr>
            <a:lvl7pPr marL="3200400" marR="0" lvl="6"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7pPr>
            <a:lvl8pPr marL="3657600" marR="0" lvl="7"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8pPr>
            <a:lvl9pPr marL="4114800" marR="0" lvl="8"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9pPr>
          </a:lstStyle>
          <a:p>
            <a:endParaRPr/>
          </a:p>
        </p:txBody>
      </p:sp>
      <p:sp>
        <p:nvSpPr>
          <p:cNvPr id="8" name="Google Shape;8;p1"/>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8" r:id="rId9"/>
    <p:sldLayoutId id="2147483660" r:id="rId10"/>
    <p:sldLayoutId id="2147483661" r:id="rId11"/>
    <p:sldLayoutId id="2147483663"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www.ecommercemag.fr/Thematique/strategies-omni-canal-1009/Tribunes/Definir-ses-KPI-pour-mesurer-ses-actions-sur-les-medias-sociaux-573.ht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www.roberthalf.be/fr/blog/cinq-manieres-pour-les-cfo-de-soutenir-efficacement-la-strategie-de-leur-entreprise"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6"/>
          <p:cNvSpPr txBox="1">
            <a:spLocks noGrp="1"/>
          </p:cNvSpPr>
          <p:nvPr>
            <p:ph type="ctrTitle"/>
          </p:nvPr>
        </p:nvSpPr>
        <p:spPr>
          <a:xfrm>
            <a:off x="2745450" y="1197750"/>
            <a:ext cx="3434100" cy="274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dirty="0"/>
              <a:t>Indicateur</a:t>
            </a:r>
            <a:r>
              <a:rPr lang="fr-FR" dirty="0"/>
              <a:t>s</a:t>
            </a:r>
            <a:r>
              <a:rPr lang="en" dirty="0"/>
              <a:t> clé</a:t>
            </a:r>
            <a:r>
              <a:rPr lang="fr-FR" dirty="0"/>
              <a:t>s</a:t>
            </a:r>
            <a:r>
              <a:rPr lang="en" dirty="0"/>
              <a:t> de performances </a:t>
            </a:r>
            <a:br>
              <a:rPr lang="en" dirty="0"/>
            </a:br>
            <a:r>
              <a:rPr lang="en" dirty="0"/>
              <a:t>(KPI’s)</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375" y="447143"/>
            <a:ext cx="5626200" cy="857400"/>
          </a:xfrm>
        </p:spPr>
        <p:txBody>
          <a:bodyPr/>
          <a:lstStyle/>
          <a:p>
            <a:r>
              <a:rPr lang="fr-FR" dirty="0"/>
              <a:t>Alerte:</a:t>
            </a:r>
          </a:p>
        </p:txBody>
      </p:sp>
      <p:sp>
        <p:nvSpPr>
          <p:cNvPr id="3" name="Text Placeholder 2"/>
          <p:cNvSpPr>
            <a:spLocks noGrp="1"/>
          </p:cNvSpPr>
          <p:nvPr>
            <p:ph type="body" idx="1"/>
          </p:nvPr>
        </p:nvSpPr>
        <p:spPr/>
        <p:txBody>
          <a:bodyPr/>
          <a:lstStyle/>
          <a:p>
            <a:pPr marL="139700" indent="0">
              <a:buNone/>
            </a:pPr>
            <a:endParaRPr lang="fr-FR" dirty="0"/>
          </a:p>
          <a:p>
            <a:pPr marL="139700" indent="0">
              <a:buNone/>
            </a:pPr>
            <a:r>
              <a:rPr lang="fr-FR" dirty="0"/>
              <a:t>Ce type d'indicateur de type tout ou rien, signale un état anormal du système sous contrôle nécessitant une action, immédiate ou non. Un franchissement de seuil critique par exemple entre dans cette catégorie d'indicateur.</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5" name="Picture 4"/>
          <p:cNvPicPr>
            <a:picLocks noChangeAspect="1"/>
          </p:cNvPicPr>
          <p:nvPr/>
        </p:nvPicPr>
        <p:blipFill>
          <a:blip r:embed="rId2"/>
          <a:stretch>
            <a:fillRect/>
          </a:stretch>
        </p:blipFill>
        <p:spPr>
          <a:xfrm rot="171879">
            <a:off x="6767946" y="517043"/>
            <a:ext cx="1662090" cy="1625906"/>
          </a:xfrm>
          <a:prstGeom prst="rect">
            <a:avLst/>
          </a:prstGeom>
        </p:spPr>
      </p:pic>
    </p:spTree>
    <p:extLst>
      <p:ext uri="{BB962C8B-B14F-4D97-AF65-F5344CB8AC3E}">
        <p14:creationId xmlns:p14="http://schemas.microsoft.com/office/powerpoint/2010/main" val="1993957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1"/>
          <p:cNvSpPr txBox="1">
            <a:spLocks noGrp="1"/>
          </p:cNvSpPr>
          <p:nvPr>
            <p:ph type="ctrTitle"/>
          </p:nvPr>
        </p:nvSpPr>
        <p:spPr>
          <a:xfrm>
            <a:off x="2703525" y="1513036"/>
            <a:ext cx="3467030" cy="2486642"/>
          </a:xfrm>
          <a:prstGeom prst="rect">
            <a:avLst/>
          </a:prstGeom>
          <a:noFill/>
          <a:ln>
            <a:noFill/>
          </a:ln>
        </p:spPr>
        <p:txBody>
          <a:bodyPr spcFirstLastPara="1" wrap="square" lIns="91425" tIns="91425" rIns="91425" bIns="91425" anchor="b" anchorCtr="0">
            <a:noAutofit/>
          </a:bodyPr>
          <a:lstStyle/>
          <a:p>
            <a:r>
              <a:rPr lang="fr-FR" dirty="0"/>
              <a:t/>
            </a:r>
            <a:br>
              <a:rPr lang="fr-FR" dirty="0"/>
            </a:br>
            <a:r>
              <a:rPr lang="fr-FR" dirty="0"/>
              <a:t/>
            </a:r>
            <a:br>
              <a:rPr lang="fr-FR" dirty="0"/>
            </a:br>
            <a:r>
              <a:rPr lang="fr-FR" dirty="0"/>
              <a:t/>
            </a:r>
            <a:br>
              <a:rPr lang="fr-FR" dirty="0"/>
            </a:br>
            <a:r>
              <a:rPr lang="fr-FR" dirty="0"/>
              <a:t/>
            </a:r>
            <a:br>
              <a:rPr lang="fr-FR" dirty="0"/>
            </a:br>
            <a:r>
              <a:rPr lang="fr-FR" dirty="0"/>
              <a:t> À quoi sert les KPI</a:t>
            </a:r>
            <a:r>
              <a:rPr lang="fr-FR" b="1" dirty="0"/>
              <a:t> ?</a:t>
            </a:r>
            <a:br>
              <a:rPr lang="fr-FR" b="1" dirty="0"/>
            </a:br>
            <a:r>
              <a:rPr lang="en" sz="3200" b="1" dirty="0"/>
              <a:t/>
            </a:r>
            <a:br>
              <a:rPr lang="en" sz="3200" b="1" dirty="0"/>
            </a:br>
            <a:endParaRPr sz="32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2"/>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noAutofit/>
          </a:bodyPr>
          <a:lstStyle/>
          <a:p>
            <a:pPr marL="139700" indent="0" fontAlgn="base">
              <a:buNone/>
            </a:pPr>
            <a:endParaRPr lang="fr-FR" dirty="0"/>
          </a:p>
          <a:p>
            <a:pPr marL="139700" indent="0" fontAlgn="base">
              <a:buNone/>
            </a:pPr>
            <a:endParaRPr lang="fr-FR" dirty="0"/>
          </a:p>
          <a:p>
            <a:pPr marL="139700" indent="0" fontAlgn="base">
              <a:buNone/>
            </a:pPr>
            <a:endParaRPr lang="fr-FR" dirty="0"/>
          </a:p>
          <a:p>
            <a:pPr fontAlgn="base"/>
            <a:r>
              <a:rPr lang="fr-FR" sz="3600" dirty="0"/>
              <a:t>d'accélérer sa prise de décision </a:t>
            </a:r>
          </a:p>
        </p:txBody>
      </p:sp>
      <p:sp>
        <p:nvSpPr>
          <p:cNvPr id="99" name="Google Shape;99;p22"/>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12</a:t>
            </a:fld>
            <a:endParaRPr dirty="0"/>
          </a:p>
        </p:txBody>
      </p:sp>
      <p:pic>
        <p:nvPicPr>
          <p:cNvPr id="100" name="Google Shape;100;p22"/>
          <p:cNvPicPr preferRelativeResize="0"/>
          <p:nvPr/>
        </p:nvPicPr>
        <p:blipFill>
          <a:blip r:embed="rId3">
            <a:extLst>
              <a:ext uri="{28A0092B-C50C-407E-A947-70E740481C1C}">
                <a14:useLocalDpi xmlns:a14="http://schemas.microsoft.com/office/drawing/2010/main" val="0"/>
              </a:ext>
            </a:extLst>
          </a:blip>
          <a:stretch>
            <a:fillRect/>
          </a:stretch>
        </p:blipFill>
        <p:spPr>
          <a:xfrm rot="123228">
            <a:off x="6803983" y="519847"/>
            <a:ext cx="1607232" cy="161067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2"/>
          <p:cNvSpPr txBox="1">
            <a:spLocks noGrp="1"/>
          </p:cNvSpPr>
          <p:nvPr>
            <p:ph type="body" idx="1"/>
          </p:nvPr>
        </p:nvSpPr>
        <p:spPr>
          <a:xfrm>
            <a:off x="866375" y="1304543"/>
            <a:ext cx="5626200" cy="550571"/>
          </a:xfrm>
          <a:prstGeom prst="rect">
            <a:avLst/>
          </a:prstGeom>
          <a:noFill/>
          <a:ln>
            <a:noFill/>
          </a:ln>
        </p:spPr>
        <p:txBody>
          <a:bodyPr spcFirstLastPara="1" wrap="square" lIns="91425" tIns="91425" rIns="91425" bIns="91425" anchor="t" anchorCtr="0">
            <a:noAutofit/>
          </a:bodyPr>
          <a:lstStyle/>
          <a:p>
            <a:pPr fontAlgn="base"/>
            <a:r>
              <a:rPr lang="fr-FR" sz="3600" dirty="0"/>
              <a:t>de réduire les risques de mauvais choix </a:t>
            </a:r>
          </a:p>
        </p:txBody>
      </p:sp>
      <p:sp>
        <p:nvSpPr>
          <p:cNvPr id="99" name="Google Shape;99;p22"/>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13</a:t>
            </a:fld>
            <a:endParaRPr dirty="0"/>
          </a:p>
        </p:txBody>
      </p:sp>
      <p:pic>
        <p:nvPicPr>
          <p:cNvPr id="100" name="Google Shape;100;p22"/>
          <p:cNvPicPr preferRelativeResize="0"/>
          <p:nvPr/>
        </p:nvPicPr>
        <p:blipFill>
          <a:blip r:embed="rId3">
            <a:extLst>
              <a:ext uri="{28A0092B-C50C-407E-A947-70E740481C1C}">
                <a14:useLocalDpi xmlns:a14="http://schemas.microsoft.com/office/drawing/2010/main" val="0"/>
              </a:ext>
            </a:extLst>
          </a:blip>
          <a:stretch>
            <a:fillRect/>
          </a:stretch>
        </p:blipFill>
        <p:spPr>
          <a:xfrm rot="123228">
            <a:off x="6803899" y="512564"/>
            <a:ext cx="1607232" cy="1629927"/>
          </a:xfrm>
          <a:prstGeom prst="rect">
            <a:avLst/>
          </a:prstGeom>
        </p:spPr>
      </p:pic>
    </p:spTree>
    <p:extLst>
      <p:ext uri="{BB962C8B-B14F-4D97-AF65-F5344CB8AC3E}">
        <p14:creationId xmlns:p14="http://schemas.microsoft.com/office/powerpoint/2010/main" val="37589050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2"/>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noAutofit/>
          </a:bodyPr>
          <a:lstStyle/>
          <a:p>
            <a:pPr fontAlgn="base"/>
            <a:r>
              <a:rPr lang="fr-FR" sz="3600" dirty="0"/>
              <a:t>de favoriser le travail d'équipe via des objectifs partagés et mesurables</a:t>
            </a:r>
          </a:p>
        </p:txBody>
      </p:sp>
      <p:sp>
        <p:nvSpPr>
          <p:cNvPr id="99" name="Google Shape;99;p22"/>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14</a:t>
            </a:fld>
            <a:endParaRPr dirty="0"/>
          </a:p>
        </p:txBody>
      </p:sp>
      <p:pic>
        <p:nvPicPr>
          <p:cNvPr id="100" name="Google Shape;100;p22"/>
          <p:cNvPicPr preferRelativeResize="0"/>
          <p:nvPr/>
        </p:nvPicPr>
        <p:blipFill>
          <a:blip r:embed="rId3">
            <a:extLst>
              <a:ext uri="{28A0092B-C50C-407E-A947-70E740481C1C}">
                <a14:useLocalDpi xmlns:a14="http://schemas.microsoft.com/office/drawing/2010/main" val="0"/>
              </a:ext>
            </a:extLst>
          </a:blip>
          <a:stretch>
            <a:fillRect/>
          </a:stretch>
        </p:blipFill>
        <p:spPr>
          <a:xfrm rot="123228">
            <a:off x="6805162" y="494277"/>
            <a:ext cx="1607232" cy="1596115"/>
          </a:xfrm>
          <a:prstGeom prst="rect">
            <a:avLst/>
          </a:prstGeom>
          <a:noFill/>
          <a:ln>
            <a:noFill/>
          </a:ln>
        </p:spPr>
      </p:pic>
    </p:spTree>
    <p:extLst>
      <p:ext uri="{BB962C8B-B14F-4D97-AF65-F5344CB8AC3E}">
        <p14:creationId xmlns:p14="http://schemas.microsoft.com/office/powerpoint/2010/main" val="3645355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2"/>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noAutofit/>
          </a:bodyPr>
          <a:lstStyle/>
          <a:p>
            <a:pPr fontAlgn="base"/>
            <a:r>
              <a:rPr lang="fr-FR" sz="3600" dirty="0"/>
              <a:t>de mettre en </a:t>
            </a:r>
            <a:r>
              <a:rPr lang="fr-FR" sz="3600" dirty="0" smtClean="0"/>
              <a:t>exergue* la </a:t>
            </a:r>
            <a:r>
              <a:rPr lang="fr-FR" sz="3600" dirty="0"/>
              <a:t>performance relative à la stratégie définie</a:t>
            </a:r>
          </a:p>
        </p:txBody>
      </p:sp>
      <p:sp>
        <p:nvSpPr>
          <p:cNvPr id="99" name="Google Shape;99;p22"/>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15</a:t>
            </a:fld>
            <a:endParaRPr dirty="0"/>
          </a:p>
        </p:txBody>
      </p:sp>
      <p:pic>
        <p:nvPicPr>
          <p:cNvPr id="100" name="Google Shape;100;p22"/>
          <p:cNvPicPr preferRelativeResize="0"/>
          <p:nvPr/>
        </p:nvPicPr>
        <p:blipFill>
          <a:blip r:embed="rId3">
            <a:extLst>
              <a:ext uri="{28A0092B-C50C-407E-A947-70E740481C1C}">
                <a14:useLocalDpi xmlns:a14="http://schemas.microsoft.com/office/drawing/2010/main" val="0"/>
              </a:ext>
            </a:extLst>
          </a:blip>
          <a:stretch>
            <a:fillRect/>
          </a:stretch>
        </p:blipFill>
        <p:spPr>
          <a:xfrm rot="123228">
            <a:off x="6804231" y="524066"/>
            <a:ext cx="1607232" cy="1588389"/>
          </a:xfrm>
          <a:prstGeom prst="rect">
            <a:avLst/>
          </a:prstGeom>
          <a:noFill/>
          <a:ln>
            <a:noFill/>
          </a:ln>
        </p:spPr>
      </p:pic>
    </p:spTree>
    <p:extLst>
      <p:ext uri="{BB962C8B-B14F-4D97-AF65-F5344CB8AC3E}">
        <p14:creationId xmlns:p14="http://schemas.microsoft.com/office/powerpoint/2010/main" val="3816634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3"/>
          <p:cNvSpPr txBox="1">
            <a:spLocks noGrp="1"/>
          </p:cNvSpPr>
          <p:nvPr>
            <p:ph type="body" idx="2"/>
          </p:nvPr>
        </p:nvSpPr>
        <p:spPr>
          <a:xfrm>
            <a:off x="866375" y="1310800"/>
            <a:ext cx="5626229" cy="3042600"/>
          </a:xfrm>
          <a:prstGeom prst="rect">
            <a:avLst/>
          </a:prstGeom>
          <a:noFill/>
          <a:ln>
            <a:noFill/>
          </a:ln>
        </p:spPr>
        <p:txBody>
          <a:bodyPr spcFirstLastPara="1" wrap="square" lIns="91425" tIns="91425" rIns="91425" bIns="91425" anchor="t" anchorCtr="0">
            <a:noAutofit/>
          </a:bodyPr>
          <a:lstStyle/>
          <a:p>
            <a:pPr marL="139700" indent="0" fontAlgn="base">
              <a:buNone/>
            </a:pPr>
            <a:r>
              <a:rPr lang="fr-FR" dirty="0"/>
              <a:t>Pour cela, les </a:t>
            </a:r>
            <a:r>
              <a:rPr lang="fr-FR" dirty="0">
                <a:hlinkClick r:id="rId3"/>
              </a:rPr>
              <a:t>KPI </a:t>
            </a:r>
            <a:r>
              <a:rPr lang="fr-FR" dirty="0"/>
              <a:t>mis en place doivent : </a:t>
            </a:r>
          </a:p>
          <a:p>
            <a:pPr fontAlgn="base"/>
            <a:r>
              <a:rPr lang="fr-FR" dirty="0"/>
              <a:t>correspondre à une information exploitable par tous;</a:t>
            </a:r>
          </a:p>
          <a:p>
            <a:pPr fontAlgn="base"/>
            <a:r>
              <a:rPr lang="fr-FR" dirty="0"/>
              <a:t>être mesurables et évaluables dans le temps ;</a:t>
            </a:r>
          </a:p>
          <a:p>
            <a:pPr fontAlgn="base"/>
            <a:r>
              <a:rPr lang="fr-FR" dirty="0"/>
              <a:t>traiter d'une seule information à la fois ;</a:t>
            </a:r>
          </a:p>
          <a:p>
            <a:pPr fontAlgn="base"/>
            <a:r>
              <a:rPr lang="fr-FR" dirty="0"/>
              <a:t>mesurer un objectif réaliste ;</a:t>
            </a:r>
          </a:p>
          <a:p>
            <a:pPr fontAlgn="base"/>
            <a:r>
              <a:rPr lang="fr-FR" dirty="0"/>
              <a:t>conduire à l'action qui vise à améliorer l'élément évalué.</a:t>
            </a:r>
          </a:p>
        </p:txBody>
      </p:sp>
      <p:sp>
        <p:nvSpPr>
          <p:cNvPr id="107" name="Google Shape;107;p23"/>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16</a:t>
            </a:fld>
            <a:endParaRPr dirty="0"/>
          </a:p>
        </p:txBody>
      </p:sp>
      <p:pic>
        <p:nvPicPr>
          <p:cNvPr id="108" name="Google Shape;108;p23"/>
          <p:cNvPicPr preferRelativeResize="0"/>
          <p:nvPr/>
        </p:nvPicPr>
        <p:blipFill>
          <a:blip r:embed="rId4">
            <a:extLst>
              <a:ext uri="{28A0092B-C50C-407E-A947-70E740481C1C}">
                <a14:useLocalDpi xmlns:a14="http://schemas.microsoft.com/office/drawing/2010/main" val="0"/>
              </a:ext>
            </a:extLst>
          </a:blip>
          <a:stretch>
            <a:fillRect/>
          </a:stretch>
        </p:blipFill>
        <p:spPr>
          <a:xfrm rot="123228">
            <a:off x="6804449" y="517298"/>
            <a:ext cx="1607232" cy="158981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9"/>
          <p:cNvSpPr txBox="1">
            <a:spLocks noGrp="1"/>
          </p:cNvSpPr>
          <p:nvPr>
            <p:ph type="ctrTitle"/>
          </p:nvPr>
        </p:nvSpPr>
        <p:spPr>
          <a:xfrm>
            <a:off x="2703525" y="1735750"/>
            <a:ext cx="3486300" cy="1159800"/>
          </a:xfrm>
          <a:prstGeom prst="rect">
            <a:avLst/>
          </a:prstGeom>
          <a:noFill/>
          <a:ln>
            <a:noFill/>
          </a:ln>
        </p:spPr>
        <p:txBody>
          <a:bodyPr spcFirstLastPara="1" wrap="square" lIns="91425" tIns="91425" rIns="91425" bIns="91425" anchor="b" anchorCtr="0">
            <a:noAutofit/>
          </a:bodyPr>
          <a:lstStyle/>
          <a:p>
            <a:pPr lvl="0">
              <a:lnSpc>
                <a:spcPct val="106000"/>
              </a:lnSpc>
              <a:buClr>
                <a:schemeClr val="dk1"/>
              </a:buClr>
              <a:buSzPts val="1100"/>
            </a:pPr>
            <a:r>
              <a:rPr lang="en" sz="2000" b="1" dirty="0"/>
              <a:t>l’Impact des indicateurs de performance sur la gestion d’entrprise </a:t>
            </a:r>
          </a:p>
        </p:txBody>
      </p:sp>
    </p:spTree>
    <p:extLst>
      <p:ext uri="{BB962C8B-B14F-4D97-AF65-F5344CB8AC3E}">
        <p14:creationId xmlns:p14="http://schemas.microsoft.com/office/powerpoint/2010/main" val="1500872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30"/>
          <p:cNvSpPr txBox="1">
            <a:spLocks noGrp="1"/>
          </p:cNvSpPr>
          <p:nvPr>
            <p:ph type="body" idx="1"/>
          </p:nvPr>
        </p:nvSpPr>
        <p:spPr>
          <a:xfrm>
            <a:off x="1020489" y="1105917"/>
            <a:ext cx="3966600" cy="2833500"/>
          </a:xfrm>
          <a:prstGeom prst="rect">
            <a:avLst/>
          </a:prstGeom>
          <a:noFill/>
          <a:ln>
            <a:noFill/>
          </a:ln>
        </p:spPr>
        <p:txBody>
          <a:bodyPr spcFirstLastPara="1" wrap="square" lIns="91425" tIns="91425" rIns="91425" bIns="91425" anchor="t" anchorCtr="0">
            <a:noAutofit/>
          </a:bodyPr>
          <a:lstStyle/>
          <a:p>
            <a:pPr marL="0" indent="0">
              <a:buNone/>
            </a:pPr>
            <a:r>
              <a:rPr lang="fr-FR" b="1" dirty="0"/>
              <a:t>Suivre vos </a:t>
            </a:r>
            <a:r>
              <a:rPr lang="fr-FR" b="1" dirty="0" err="1">
                <a:solidFill>
                  <a:srgbClr val="FF0000"/>
                </a:solidFill>
              </a:rPr>
              <a:t>KPIs</a:t>
            </a:r>
            <a:r>
              <a:rPr lang="fr-FR" b="1" dirty="0"/>
              <a:t>, un réel impact </a:t>
            </a:r>
            <a:r>
              <a:rPr lang="fr-FR" b="1" dirty="0">
                <a:solidFill>
                  <a:srgbClr val="FF0000"/>
                </a:solidFill>
              </a:rPr>
              <a:t>positif </a:t>
            </a:r>
            <a:r>
              <a:rPr lang="fr-FR" b="1" dirty="0"/>
              <a:t>sur la gestion d’entreprise ! </a:t>
            </a:r>
            <a:br>
              <a:rPr lang="fr-FR" b="1" dirty="0"/>
            </a:br>
            <a:endParaRPr lang="fr-FR" b="1" dirty="0"/>
          </a:p>
          <a:p>
            <a:pPr marL="0" indent="0">
              <a:buNone/>
            </a:pPr>
            <a:endParaRPr lang="fr-FR" b="1" dirty="0"/>
          </a:p>
          <a:p>
            <a:pPr marL="0" lvl="0" indent="0" algn="l" rtl="0">
              <a:lnSpc>
                <a:spcPct val="106000"/>
              </a:lnSpc>
              <a:spcBef>
                <a:spcPts val="0"/>
              </a:spcBef>
              <a:spcAft>
                <a:spcPts val="0"/>
              </a:spcAft>
              <a:buSzPts val="1400"/>
              <a:buNone/>
            </a:pPr>
            <a:r>
              <a:rPr lang="fr-FR" sz="3200" dirty="0"/>
              <a:t>         Comment ? </a:t>
            </a:r>
            <a:endParaRPr sz="3200" dirty="0"/>
          </a:p>
        </p:txBody>
      </p:sp>
      <p:pic>
        <p:nvPicPr>
          <p:cNvPr id="156" name="Google Shape;156;p30"/>
          <p:cNvPicPr preferRelativeResize="0"/>
          <p:nvPr/>
        </p:nvPicPr>
        <p:blipFill>
          <a:blip r:embed="rId3">
            <a:extLst>
              <a:ext uri="{28A0092B-C50C-407E-A947-70E740481C1C}">
                <a14:useLocalDpi xmlns:a14="http://schemas.microsoft.com/office/drawing/2010/main" val="0"/>
              </a:ext>
            </a:extLst>
          </a:blip>
          <a:stretch>
            <a:fillRect/>
          </a:stretch>
        </p:blipFill>
        <p:spPr>
          <a:xfrm rot="122685">
            <a:off x="5487109" y="515200"/>
            <a:ext cx="2825099" cy="2892167"/>
          </a:xfrm>
          <a:prstGeom prst="rect">
            <a:avLst/>
          </a:prstGeom>
          <a:noFill/>
          <a:ln>
            <a:noFill/>
          </a:ln>
        </p:spPr>
      </p:pic>
      <p:sp>
        <p:nvSpPr>
          <p:cNvPr id="157" name="Google Shape;157;p30"/>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18</a:t>
            </a:fld>
            <a:endParaRPr/>
          </a:p>
        </p:txBody>
      </p:sp>
      <p:sp>
        <p:nvSpPr>
          <p:cNvPr id="7" name="Google Shape;356;p47"/>
          <p:cNvSpPr/>
          <p:nvPr/>
        </p:nvSpPr>
        <p:spPr>
          <a:xfrm>
            <a:off x="4119937" y="2129173"/>
            <a:ext cx="616449" cy="78698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9" name="Google Shape;149;p29"/>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19</a:t>
            </a:fld>
            <a:endParaRPr/>
          </a:p>
        </p:txBody>
      </p:sp>
      <p:pic>
        <p:nvPicPr>
          <p:cNvPr id="6" name="Image 5"/>
          <p:cNvPicPr>
            <a:picLocks noChangeAspect="1"/>
          </p:cNvPicPr>
          <p:nvPr/>
        </p:nvPicPr>
        <p:blipFill>
          <a:blip r:embed="rId3"/>
          <a:stretch>
            <a:fillRect/>
          </a:stretch>
        </p:blipFill>
        <p:spPr>
          <a:xfrm>
            <a:off x="837425" y="1171255"/>
            <a:ext cx="7412723" cy="2263886"/>
          </a:xfrm>
          <a:prstGeom prst="rect">
            <a:avLst/>
          </a:prstGeom>
        </p:spPr>
      </p:pic>
      <p:sp>
        <p:nvSpPr>
          <p:cNvPr id="12" name="Google Shape;339;p47"/>
          <p:cNvSpPr/>
          <p:nvPr/>
        </p:nvSpPr>
        <p:spPr>
          <a:xfrm>
            <a:off x="8096625" y="1011622"/>
            <a:ext cx="307045" cy="319265"/>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
              <a:t>Plan:</a:t>
            </a:r>
            <a:endParaRPr dirty="0"/>
          </a:p>
        </p:txBody>
      </p:sp>
      <p:sp>
        <p:nvSpPr>
          <p:cNvPr id="63" name="Google Shape;63;p17"/>
          <p:cNvSpPr txBox="1">
            <a:spLocks noGrp="1"/>
          </p:cNvSpPr>
          <p:nvPr>
            <p:ph type="body" idx="1"/>
          </p:nvPr>
        </p:nvSpPr>
        <p:spPr>
          <a:xfrm>
            <a:off x="973992" y="1318077"/>
            <a:ext cx="6915140" cy="3390783"/>
          </a:xfrm>
          <a:prstGeom prst="rect">
            <a:avLst/>
          </a:prstGeom>
          <a:noFill/>
          <a:ln>
            <a:noFill/>
          </a:ln>
        </p:spPr>
        <p:txBody>
          <a:bodyPr spcFirstLastPara="1" wrap="square" lIns="91425" tIns="91425" rIns="91425" bIns="91425" anchor="t" anchorCtr="0">
            <a:noAutofit/>
          </a:bodyPr>
          <a:lstStyle/>
          <a:p>
            <a:pPr marL="0" lvl="0" indent="0" algn="l" rtl="0">
              <a:lnSpc>
                <a:spcPct val="106000"/>
              </a:lnSpc>
              <a:spcBef>
                <a:spcPts val="0"/>
              </a:spcBef>
              <a:spcAft>
                <a:spcPts val="0"/>
              </a:spcAft>
              <a:buClr>
                <a:schemeClr val="dk1"/>
              </a:buClr>
              <a:buSzPts val="1100"/>
              <a:buFont typeface="Arial"/>
              <a:buNone/>
            </a:pPr>
            <a:r>
              <a:rPr lang="en" sz="2000" b="1" dirty="0"/>
              <a:t>1-Introduction</a:t>
            </a:r>
            <a:endParaRPr sz="2000" dirty="0"/>
          </a:p>
          <a:p>
            <a:pPr marL="0" lvl="0" indent="0" algn="l" rtl="0">
              <a:lnSpc>
                <a:spcPct val="106000"/>
              </a:lnSpc>
              <a:spcBef>
                <a:spcPts val="0"/>
              </a:spcBef>
              <a:spcAft>
                <a:spcPts val="0"/>
              </a:spcAft>
              <a:buClr>
                <a:schemeClr val="dk1"/>
              </a:buClr>
              <a:buSzPts val="1100"/>
              <a:buFont typeface="Arial"/>
              <a:buNone/>
            </a:pPr>
            <a:r>
              <a:rPr lang="en" sz="2000" b="1" dirty="0"/>
              <a:t>2-Definition</a:t>
            </a:r>
            <a:endParaRPr sz="2000" dirty="0"/>
          </a:p>
          <a:p>
            <a:pPr marL="0" lvl="0" indent="0" algn="l" rtl="0">
              <a:lnSpc>
                <a:spcPct val="106000"/>
              </a:lnSpc>
              <a:spcBef>
                <a:spcPts val="0"/>
              </a:spcBef>
              <a:spcAft>
                <a:spcPts val="0"/>
              </a:spcAft>
              <a:buClr>
                <a:schemeClr val="dk1"/>
              </a:buClr>
              <a:buSzPts val="1100"/>
              <a:buNone/>
            </a:pPr>
            <a:r>
              <a:rPr lang="en" sz="2000" b="1" dirty="0"/>
              <a:t>3-Les différents types d’indicateurs</a:t>
            </a:r>
          </a:p>
          <a:p>
            <a:pPr marL="0" lvl="0" indent="0" algn="l" rtl="0">
              <a:lnSpc>
                <a:spcPct val="106000"/>
              </a:lnSpc>
              <a:spcBef>
                <a:spcPts val="0"/>
              </a:spcBef>
              <a:spcAft>
                <a:spcPts val="0"/>
              </a:spcAft>
              <a:buClr>
                <a:schemeClr val="dk1"/>
              </a:buClr>
              <a:buSzPts val="1100"/>
              <a:buNone/>
            </a:pPr>
            <a:r>
              <a:rPr lang="en" sz="2000" b="1" dirty="0"/>
              <a:t>4-A quoi sert les KPI ?</a:t>
            </a:r>
            <a:endParaRPr dirty="0"/>
          </a:p>
          <a:p>
            <a:pPr marL="0" lvl="0" indent="0" algn="l" rtl="0">
              <a:lnSpc>
                <a:spcPct val="106000"/>
              </a:lnSpc>
              <a:spcBef>
                <a:spcPts val="0"/>
              </a:spcBef>
              <a:spcAft>
                <a:spcPts val="0"/>
              </a:spcAft>
              <a:buClr>
                <a:schemeClr val="dk1"/>
              </a:buClr>
              <a:buSzPts val="1100"/>
              <a:buFont typeface="Arial"/>
              <a:buNone/>
            </a:pPr>
            <a:r>
              <a:rPr lang="en" sz="2000" b="1" dirty="0"/>
              <a:t>5-l’Impact des indicateurs de performance sur la gestion d’entrprise </a:t>
            </a:r>
          </a:p>
          <a:p>
            <a:pPr marL="0" lvl="0" indent="0" algn="l" rtl="0">
              <a:lnSpc>
                <a:spcPct val="106000"/>
              </a:lnSpc>
              <a:spcBef>
                <a:spcPts val="0"/>
              </a:spcBef>
              <a:spcAft>
                <a:spcPts val="0"/>
              </a:spcAft>
              <a:buClr>
                <a:schemeClr val="dk1"/>
              </a:buClr>
              <a:buSzPts val="1100"/>
              <a:buFont typeface="Arial"/>
              <a:buNone/>
            </a:pPr>
            <a:r>
              <a:rPr lang="en" sz="2000" b="1" dirty="0"/>
              <a:t>6-Comment choisir un indicateur de performance</a:t>
            </a:r>
            <a:r>
              <a:rPr lang="en" sz="2000" b="1" dirty="0" smtClean="0"/>
              <a:t>?</a:t>
            </a:r>
          </a:p>
          <a:p>
            <a:pPr marL="0" lvl="0" indent="0" algn="l" rtl="0">
              <a:lnSpc>
                <a:spcPct val="106000"/>
              </a:lnSpc>
              <a:spcBef>
                <a:spcPts val="0"/>
              </a:spcBef>
              <a:spcAft>
                <a:spcPts val="0"/>
              </a:spcAft>
              <a:buClr>
                <a:schemeClr val="dk1"/>
              </a:buClr>
              <a:buSzPts val="1100"/>
              <a:buFont typeface="Arial"/>
              <a:buNone/>
            </a:pPr>
            <a:r>
              <a:rPr lang="en" sz="2000" b="1" dirty="0" smtClean="0"/>
              <a:t>7 – exemple concret d’utilisation des </a:t>
            </a:r>
            <a:r>
              <a:rPr lang="fr-FR" sz="2000" b="1" dirty="0" smtClean="0"/>
              <a:t> KPI </a:t>
            </a:r>
            <a:endParaRPr dirty="0"/>
          </a:p>
          <a:p>
            <a:pPr marL="0" lvl="0" indent="0" algn="l" rtl="0">
              <a:lnSpc>
                <a:spcPct val="106000"/>
              </a:lnSpc>
              <a:spcBef>
                <a:spcPts val="0"/>
              </a:spcBef>
              <a:spcAft>
                <a:spcPts val="0"/>
              </a:spcAft>
              <a:buClr>
                <a:schemeClr val="dk1"/>
              </a:buClr>
              <a:buSzPts val="1100"/>
              <a:buFont typeface="Arial"/>
              <a:buNone/>
            </a:pPr>
            <a:endParaRPr sz="2000" dirty="0"/>
          </a:p>
        </p:txBody>
      </p:sp>
      <p:sp>
        <p:nvSpPr>
          <p:cNvPr id="64" name="Google Shape;64;p17"/>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2</a:t>
            </a:fld>
            <a:endParaRPr dirty="0"/>
          </a:p>
        </p:txBody>
      </p:sp>
      <p:pic>
        <p:nvPicPr>
          <p:cNvPr id="65" name="Google Shape;65;p17" descr="Death_to_stock_communicate_hands_5.jpg"/>
          <p:cNvPicPr preferRelativeResize="0"/>
          <p:nvPr/>
        </p:nvPicPr>
        <p:blipFill rotWithShape="1">
          <a:blip r:embed="rId3">
            <a:alphaModFix/>
          </a:blip>
          <a:srcRect/>
          <a:stretch/>
        </p:blipFill>
        <p:spPr>
          <a:xfrm rot="123228">
            <a:off x="6804238" y="514461"/>
            <a:ext cx="1607232" cy="1607232"/>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0" name="Google Shape;180;p33"/>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20</a:t>
            </a:fld>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096">
            <a:off x="6235241" y="487920"/>
            <a:ext cx="2434206" cy="1687683"/>
          </a:xfrm>
          <a:prstGeom prst="rect">
            <a:avLst/>
          </a:prstGeom>
        </p:spPr>
      </p:pic>
      <p:sp>
        <p:nvSpPr>
          <p:cNvPr id="10" name="Google Shape;220;p37"/>
          <p:cNvSpPr txBox="1">
            <a:spLocks noGrp="1"/>
          </p:cNvSpPr>
          <p:nvPr>
            <p:ph type="title" idx="4294967295"/>
          </p:nvPr>
        </p:nvSpPr>
        <p:spPr>
          <a:xfrm>
            <a:off x="928020" y="2174236"/>
            <a:ext cx="5626200" cy="857400"/>
          </a:xfrm>
          <a:prstGeom prst="rect">
            <a:avLst/>
          </a:prstGeom>
          <a:noFill/>
          <a:ln>
            <a:noFill/>
          </a:ln>
        </p:spPr>
        <p:txBody>
          <a:bodyPr spcFirstLastPara="1" wrap="square" lIns="91425" tIns="91425" rIns="91425" bIns="91425" anchor="b" anchorCtr="0">
            <a:noAutofit/>
          </a:bodyPr>
          <a:lstStyle/>
          <a:p>
            <a:r>
              <a:rPr lang="fr-FR" b="1" dirty="0"/>
              <a:t>5 raisons qui font des KPI un outil indispensable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4" name="Google Shape;224;p37"/>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latin typeface="Pangolin" panose="020B0604020202020204" charset="0"/>
              </a:rPr>
              <a:t>21</a:t>
            </a:fld>
            <a:endParaRPr>
              <a:latin typeface="Pangolin" panose="020B0604020202020204" charset="0"/>
            </a:endParaRPr>
          </a:p>
        </p:txBody>
      </p:sp>
      <p:sp>
        <p:nvSpPr>
          <p:cNvPr id="8" name="Google Shape;368;p47"/>
          <p:cNvSpPr/>
          <p:nvPr/>
        </p:nvSpPr>
        <p:spPr>
          <a:xfrm>
            <a:off x="7078894" y="965771"/>
            <a:ext cx="1294543" cy="1263721"/>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angolin" panose="020B0604020202020204" charset="0"/>
              <a:sym typeface="Arial"/>
            </a:endParaRPr>
          </a:p>
        </p:txBody>
      </p:sp>
      <p:sp>
        <p:nvSpPr>
          <p:cNvPr id="9" name="Google Shape;376;p47"/>
          <p:cNvSpPr/>
          <p:nvPr/>
        </p:nvSpPr>
        <p:spPr>
          <a:xfrm>
            <a:off x="4155507" y="3631870"/>
            <a:ext cx="288066" cy="288482"/>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Pangolin" panose="020B0604020202020204" charset="0"/>
              <a:sym typeface="Arial"/>
            </a:endParaRPr>
          </a:p>
        </p:txBody>
      </p:sp>
      <p:sp>
        <p:nvSpPr>
          <p:cNvPr id="2" name="Rectangle 1"/>
          <p:cNvSpPr/>
          <p:nvPr/>
        </p:nvSpPr>
        <p:spPr>
          <a:xfrm>
            <a:off x="1223868" y="567106"/>
            <a:ext cx="2808782" cy="307777"/>
          </a:xfrm>
          <a:prstGeom prst="rect">
            <a:avLst/>
          </a:prstGeom>
        </p:spPr>
        <p:txBody>
          <a:bodyPr wrap="none">
            <a:spAutoFit/>
          </a:bodyPr>
          <a:lstStyle/>
          <a:p>
            <a:r>
              <a:rPr lang="fr-FR" b="1" dirty="0">
                <a:solidFill>
                  <a:schemeClr val="accent1"/>
                </a:solidFill>
                <a:latin typeface="Pangolin" panose="020B0604020202020204" charset="0"/>
              </a:rPr>
              <a:t>1. Évaluer les objectifs stratégiques</a:t>
            </a:r>
          </a:p>
        </p:txBody>
      </p:sp>
      <p:sp>
        <p:nvSpPr>
          <p:cNvPr id="11" name="Google Shape;169;p32"/>
          <p:cNvSpPr/>
          <p:nvPr/>
        </p:nvSpPr>
        <p:spPr>
          <a:xfrm>
            <a:off x="1433966" y="1036564"/>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lvl="0" algn="ctr">
              <a:buSzPts val="1400"/>
            </a:pPr>
            <a:r>
              <a:rPr lang="fr-FR" dirty="0">
                <a:solidFill>
                  <a:schemeClr val="accent1"/>
                </a:solidFill>
                <a:latin typeface="Pangolin" panose="020B0604020202020204" charset="0"/>
              </a:rPr>
              <a:t>rendent les performances de votre entreprise mesurables.</a:t>
            </a:r>
            <a:endParaRPr sz="1400" b="0" i="0" u="none" strike="noStrike" cap="none" dirty="0">
              <a:solidFill>
                <a:schemeClr val="accent1"/>
              </a:solidFill>
              <a:latin typeface="Pangolin" panose="020B0604020202020204" charset="0"/>
              <a:ea typeface="Pangolin"/>
              <a:cs typeface="Pangolin"/>
              <a:sym typeface="Pangolin"/>
            </a:endParaRPr>
          </a:p>
        </p:txBody>
      </p:sp>
      <p:sp>
        <p:nvSpPr>
          <p:cNvPr id="12" name="Google Shape;170;p32"/>
          <p:cNvSpPr/>
          <p:nvPr/>
        </p:nvSpPr>
        <p:spPr>
          <a:xfrm>
            <a:off x="727400" y="2227826"/>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lvl="0" algn="ctr">
              <a:buSzPts val="1400"/>
            </a:pPr>
            <a:r>
              <a:rPr lang="fr-FR" dirty="0">
                <a:solidFill>
                  <a:schemeClr val="accent1"/>
                </a:solidFill>
                <a:latin typeface="Pangolin" panose="020B0604020202020204" charset="0"/>
                <a:hlinkClick r:id="rId3"/>
              </a:rPr>
              <a:t>objectifs stratégiques</a:t>
            </a:r>
            <a:r>
              <a:rPr lang="fr-FR" dirty="0">
                <a:solidFill>
                  <a:schemeClr val="accent1"/>
                </a:solidFill>
                <a:latin typeface="Pangolin" panose="020B0604020202020204" charset="0"/>
              </a:rPr>
              <a:t> à court et long terme</a:t>
            </a:r>
            <a:endParaRPr sz="1400" b="0" i="0" u="none" strike="noStrike" cap="none" dirty="0">
              <a:solidFill>
                <a:schemeClr val="accent1"/>
              </a:solidFill>
              <a:latin typeface="Pangolin" panose="020B0604020202020204" charset="0"/>
              <a:ea typeface="Pangolin"/>
              <a:cs typeface="Pangolin"/>
              <a:sym typeface="Pangolin"/>
            </a:endParaRPr>
          </a:p>
        </p:txBody>
      </p:sp>
      <p:sp>
        <p:nvSpPr>
          <p:cNvPr id="13" name="Google Shape;171;p32"/>
          <p:cNvSpPr/>
          <p:nvPr/>
        </p:nvSpPr>
        <p:spPr>
          <a:xfrm>
            <a:off x="2140510" y="2227826"/>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lvl="0" algn="ctr">
              <a:buSzPts val="1400"/>
            </a:pPr>
            <a:r>
              <a:rPr lang="fr-FR" dirty="0">
                <a:solidFill>
                  <a:schemeClr val="accent1"/>
                </a:solidFill>
                <a:latin typeface="Pangolin" panose="020B0604020202020204" charset="0"/>
              </a:rPr>
              <a:t>mesurer précisément s’ils ont réellement été atteints</a:t>
            </a:r>
            <a:endParaRPr sz="1400" b="0" i="0" u="none" strike="noStrike" cap="none" dirty="0">
              <a:solidFill>
                <a:schemeClr val="accent1"/>
              </a:solidFill>
              <a:latin typeface="Pangolin" panose="020B0604020202020204" charset="0"/>
              <a:ea typeface="Pangolin"/>
              <a:cs typeface="Pangolin"/>
              <a:sym typeface="Pangolin"/>
            </a:endParaRPr>
          </a:p>
        </p:txBody>
      </p:sp>
      <p:sp>
        <p:nvSpPr>
          <p:cNvPr id="3" name="Rectangle 2"/>
          <p:cNvSpPr/>
          <p:nvPr/>
        </p:nvSpPr>
        <p:spPr>
          <a:xfrm>
            <a:off x="4443573" y="3561294"/>
            <a:ext cx="4572000" cy="738664"/>
          </a:xfrm>
          <a:prstGeom prst="rect">
            <a:avLst/>
          </a:prstGeom>
        </p:spPr>
        <p:txBody>
          <a:bodyPr>
            <a:spAutoFit/>
          </a:bodyPr>
          <a:lstStyle/>
          <a:p>
            <a:r>
              <a:rPr lang="fr-FR" dirty="0">
                <a:solidFill>
                  <a:srgbClr val="FF0000"/>
                </a:solidFill>
                <a:latin typeface="Pangolin" panose="020B0604020202020204" charset="0"/>
              </a:rPr>
              <a:t>Sans indicateurs clefs de performance, votre plan d’approche aurait de grandes chances de ne rester qu’une page blanche.</a:t>
            </a:r>
          </a:p>
        </p:txBody>
      </p:sp>
      <p:sp>
        <p:nvSpPr>
          <p:cNvPr id="15" name="Google Shape;366;p47"/>
          <p:cNvSpPr/>
          <p:nvPr/>
        </p:nvSpPr>
        <p:spPr>
          <a:xfrm>
            <a:off x="878098" y="605006"/>
            <a:ext cx="315053" cy="231978"/>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Pangolin" panose="020B0604020202020204" charset="0"/>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2" name="Google Shape;172;p32"/>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22</a:t>
            </a:fld>
            <a:endParaRPr/>
          </a:p>
        </p:txBody>
      </p:sp>
      <p:sp>
        <p:nvSpPr>
          <p:cNvPr id="8" name="Google Shape;339;p47"/>
          <p:cNvSpPr/>
          <p:nvPr/>
        </p:nvSpPr>
        <p:spPr>
          <a:xfrm>
            <a:off x="1020871" y="722535"/>
            <a:ext cx="307045" cy="319265"/>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Rectangle 1"/>
          <p:cNvSpPr/>
          <p:nvPr/>
        </p:nvSpPr>
        <p:spPr>
          <a:xfrm>
            <a:off x="1348464" y="593080"/>
            <a:ext cx="4572000" cy="523220"/>
          </a:xfrm>
          <a:prstGeom prst="rect">
            <a:avLst/>
          </a:prstGeom>
        </p:spPr>
        <p:txBody>
          <a:bodyPr>
            <a:spAutoFit/>
          </a:bodyPr>
          <a:lstStyle/>
          <a:p>
            <a:r>
              <a:rPr lang="fr-FR" b="1" dirty="0"/>
              <a:t>Vérifier la mise en œuvre de la vision et de la mission</a:t>
            </a:r>
          </a:p>
        </p:txBody>
      </p:sp>
      <p:sp>
        <p:nvSpPr>
          <p:cNvPr id="10" name="Google Shape;358;p47"/>
          <p:cNvSpPr/>
          <p:nvPr/>
        </p:nvSpPr>
        <p:spPr>
          <a:xfrm>
            <a:off x="7037797" y="1143777"/>
            <a:ext cx="1263721" cy="994637"/>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5" name="Diagramme 4"/>
          <p:cNvGraphicFramePr/>
          <p:nvPr>
            <p:extLst>
              <p:ext uri="{D42A27DB-BD31-4B8C-83A1-F6EECF244321}">
                <p14:modId xmlns:p14="http://schemas.microsoft.com/office/powerpoint/2010/main" val="446433842"/>
              </p:ext>
            </p:extLst>
          </p:nvPr>
        </p:nvGraphicFramePr>
        <p:xfrm>
          <a:off x="759412" y="1295251"/>
          <a:ext cx="5750103" cy="3381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body" idx="1"/>
          </p:nvPr>
        </p:nvSpPr>
        <p:spPr>
          <a:xfrm>
            <a:off x="924850" y="3872900"/>
            <a:ext cx="7599000" cy="519600"/>
          </a:xfrm>
          <a:prstGeom prst="rect">
            <a:avLst/>
          </a:prstGeom>
          <a:noFill/>
          <a:ln>
            <a:noFill/>
          </a:ln>
        </p:spPr>
        <p:txBody>
          <a:bodyPr spcFirstLastPara="1" wrap="square" lIns="91425" tIns="91425" rIns="91425" bIns="91425" anchor="t" anchorCtr="0">
            <a:noAutofit/>
          </a:bodyPr>
          <a:lstStyle/>
          <a:p>
            <a:r>
              <a:rPr lang="fr-FR" b="1" dirty="0"/>
              <a:t>Rationaliser la gestion opérationnelle</a:t>
            </a:r>
          </a:p>
        </p:txBody>
      </p:sp>
      <p:sp>
        <p:nvSpPr>
          <p:cNvPr id="243" name="Google Shape;243;p39"/>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23</a:t>
            </a:fld>
            <a:endParaRPr/>
          </a:p>
        </p:txBody>
      </p:sp>
      <p:pic>
        <p:nvPicPr>
          <p:cNvPr id="244" name="Google Shape;244;p39" title="Chart"/>
          <p:cNvPicPr preferRelativeResize="0"/>
          <p:nvPr/>
        </p:nvPicPr>
        <p:blipFill rotWithShape="1">
          <a:blip r:embed="rId3">
            <a:alphaModFix/>
          </a:blip>
          <a:srcRect/>
          <a:stretch/>
        </p:blipFill>
        <p:spPr>
          <a:xfrm>
            <a:off x="1534450" y="451151"/>
            <a:ext cx="4169530" cy="3568100"/>
          </a:xfrm>
          <a:prstGeom prst="rect">
            <a:avLst/>
          </a:prstGeom>
          <a:noFill/>
          <a:ln>
            <a:noFill/>
          </a:ln>
        </p:spPr>
      </p:pic>
      <p:sp>
        <p:nvSpPr>
          <p:cNvPr id="5" name="Google Shape;376;p47"/>
          <p:cNvSpPr/>
          <p:nvPr/>
        </p:nvSpPr>
        <p:spPr>
          <a:xfrm>
            <a:off x="2591825" y="3988459"/>
            <a:ext cx="288066" cy="288482"/>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65;p47"/>
          <p:cNvSpPr/>
          <p:nvPr/>
        </p:nvSpPr>
        <p:spPr>
          <a:xfrm>
            <a:off x="6671976" y="814509"/>
            <a:ext cx="1456024" cy="1420692"/>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67;p47"/>
          <p:cNvSpPr/>
          <p:nvPr/>
        </p:nvSpPr>
        <p:spPr>
          <a:xfrm>
            <a:off x="6485467" y="2709332"/>
            <a:ext cx="1388533" cy="91832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ctrTitle" idx="4294967295"/>
          </p:nvPr>
        </p:nvSpPr>
        <p:spPr>
          <a:xfrm>
            <a:off x="990600" y="1859439"/>
            <a:ext cx="5116500" cy="894900"/>
          </a:xfrm>
          <a:prstGeom prst="rect">
            <a:avLst/>
          </a:prstGeom>
          <a:noFill/>
          <a:ln>
            <a:noFill/>
          </a:ln>
        </p:spPr>
        <p:txBody>
          <a:bodyPr spcFirstLastPara="1" wrap="square" lIns="91425" tIns="91425" rIns="91425" bIns="91425" anchor="b" anchorCtr="0">
            <a:noAutofit/>
          </a:bodyPr>
          <a:lstStyle/>
          <a:p>
            <a:r>
              <a:rPr lang="fr-FR" sz="4800" b="1" dirty="0"/>
              <a:t>Se positionner par rapport à la concurrence</a:t>
            </a:r>
          </a:p>
        </p:txBody>
      </p:sp>
      <p:sp>
        <p:nvSpPr>
          <p:cNvPr id="214" name="Google Shape;214;p36"/>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24</a:t>
            </a:fld>
            <a:endParaRPr/>
          </a:p>
        </p:txBody>
      </p:sp>
      <p:pic>
        <p:nvPicPr>
          <p:cNvPr id="215" name="Google Shape;215;p36" descr="Death_to_stock_communicate_hands_1.jpg"/>
          <p:cNvPicPr preferRelativeResize="0"/>
          <p:nvPr/>
        </p:nvPicPr>
        <p:blipFill rotWithShape="1">
          <a:blip r:embed="rId3">
            <a:alphaModFix/>
          </a:blip>
          <a:srcRect/>
          <a:stretch/>
        </p:blipFill>
        <p:spPr>
          <a:xfrm rot="123228">
            <a:off x="6804238" y="514461"/>
            <a:ext cx="1607232" cy="1607232"/>
          </a:xfrm>
          <a:prstGeom prst="rect">
            <a:avLst/>
          </a:prstGeom>
          <a:noFill/>
          <a:ln>
            <a:noFill/>
          </a:ln>
        </p:spPr>
      </p:pic>
      <p:sp>
        <p:nvSpPr>
          <p:cNvPr id="10" name="Google Shape;354;p47"/>
          <p:cNvSpPr/>
          <p:nvPr/>
        </p:nvSpPr>
        <p:spPr>
          <a:xfrm>
            <a:off x="6775954" y="928240"/>
            <a:ext cx="1460548" cy="779674"/>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Image 2"/>
          <p:cNvPicPr>
            <a:picLocks noChangeAspect="1"/>
          </p:cNvPicPr>
          <p:nvPr/>
        </p:nvPicPr>
        <p:blipFill>
          <a:blip r:embed="rId4"/>
          <a:stretch>
            <a:fillRect/>
          </a:stretch>
        </p:blipFill>
        <p:spPr>
          <a:xfrm>
            <a:off x="4825352" y="2301095"/>
            <a:ext cx="3232350" cy="2153179"/>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5" name="Google Shape;295;p45"/>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25</a:t>
            </a:fld>
            <a:endParaRPr/>
          </a:p>
        </p:txBody>
      </p:sp>
      <p:sp>
        <p:nvSpPr>
          <p:cNvPr id="6" name="Google Shape;280;p43"/>
          <p:cNvSpPr txBox="1">
            <a:spLocks/>
          </p:cNvSpPr>
          <p:nvPr/>
        </p:nvSpPr>
        <p:spPr>
          <a:xfrm>
            <a:off x="1613345" y="1133334"/>
            <a:ext cx="39750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fr-FR" b="1" dirty="0"/>
              <a:t>Avoir le regard tourné vers l’avenir</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5998">
            <a:off x="6717563" y="520407"/>
            <a:ext cx="1853975" cy="1853975"/>
          </a:xfrm>
          <a:prstGeom prst="rect">
            <a:avLst/>
          </a:prstGeom>
        </p:spPr>
      </p:pic>
      <p:pic>
        <p:nvPicPr>
          <p:cNvPr id="5" name="Image 4"/>
          <p:cNvPicPr>
            <a:picLocks noChangeAspect="1"/>
          </p:cNvPicPr>
          <p:nvPr/>
        </p:nvPicPr>
        <p:blipFill>
          <a:blip r:embed="rId4">
            <a:duotone>
              <a:schemeClr val="accent4">
                <a:shade val="45000"/>
                <a:satMod val="135000"/>
              </a:schemeClr>
              <a:prstClr val="white"/>
            </a:duotone>
          </a:blip>
          <a:stretch>
            <a:fillRect/>
          </a:stretch>
        </p:blipFill>
        <p:spPr>
          <a:xfrm>
            <a:off x="7136813" y="1133334"/>
            <a:ext cx="857060" cy="825315"/>
          </a:xfrm>
          <a:prstGeom prst="rect">
            <a:avLst/>
          </a:prstGeom>
        </p:spPr>
      </p:pic>
      <p:sp>
        <p:nvSpPr>
          <p:cNvPr id="7" name="Rectangle 6"/>
          <p:cNvSpPr/>
          <p:nvPr/>
        </p:nvSpPr>
        <p:spPr>
          <a:xfrm>
            <a:off x="1613345" y="2445739"/>
            <a:ext cx="4572000" cy="523220"/>
          </a:xfrm>
          <a:prstGeom prst="rect">
            <a:avLst/>
          </a:prstGeom>
        </p:spPr>
        <p:txBody>
          <a:bodyPr>
            <a:spAutoFit/>
          </a:bodyPr>
          <a:lstStyle/>
          <a:p>
            <a:r>
              <a:rPr lang="fr-FR" dirty="0">
                <a:solidFill>
                  <a:schemeClr val="accent1"/>
                </a:solidFill>
                <a:latin typeface="Pangolin" panose="020B0604020202020204" charset="0"/>
              </a:rPr>
              <a:t>Les KPI constituent un fil conducteur idéal pour rendre cette réflexion plus concrète</a:t>
            </a:r>
          </a:p>
        </p:txBody>
      </p:sp>
      <p:sp>
        <p:nvSpPr>
          <p:cNvPr id="8" name="Rectangle 7"/>
          <p:cNvSpPr/>
          <p:nvPr/>
        </p:nvSpPr>
        <p:spPr>
          <a:xfrm>
            <a:off x="1710648" y="3147640"/>
            <a:ext cx="4572000" cy="523220"/>
          </a:xfrm>
          <a:prstGeom prst="rect">
            <a:avLst/>
          </a:prstGeom>
        </p:spPr>
        <p:txBody>
          <a:bodyPr>
            <a:spAutoFit/>
          </a:bodyPr>
          <a:lstStyle/>
          <a:p>
            <a:r>
              <a:rPr lang="fr-FR" dirty="0">
                <a:solidFill>
                  <a:schemeClr val="accent1"/>
                </a:solidFill>
                <a:latin typeface="Pangolin" panose="020B0604020202020204" charset="0"/>
              </a:rPr>
              <a:t>vous disposez d’un point de repère et pouvez déterminer vos objectifs pour les mois et trimestres à venir.</a:t>
            </a:r>
          </a:p>
        </p:txBody>
      </p:sp>
      <p:sp>
        <p:nvSpPr>
          <p:cNvPr id="13" name="Google Shape;334;p47"/>
          <p:cNvSpPr/>
          <p:nvPr/>
        </p:nvSpPr>
        <p:spPr>
          <a:xfrm>
            <a:off x="1302088" y="2552145"/>
            <a:ext cx="311257" cy="310408"/>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Image 8"/>
          <p:cNvPicPr>
            <a:picLocks noChangeAspect="1"/>
          </p:cNvPicPr>
          <p:nvPr/>
        </p:nvPicPr>
        <p:blipFill>
          <a:blip r:embed="rId5"/>
          <a:stretch>
            <a:fillRect/>
          </a:stretch>
        </p:blipFill>
        <p:spPr>
          <a:xfrm>
            <a:off x="1302422" y="3225544"/>
            <a:ext cx="310923" cy="30482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5"/>
          <p:cNvSpPr txBox="1">
            <a:spLocks noGrp="1"/>
          </p:cNvSpPr>
          <p:nvPr>
            <p:ph type="ctrTitle"/>
          </p:nvPr>
        </p:nvSpPr>
        <p:spPr>
          <a:xfrm>
            <a:off x="2713252" y="2426414"/>
            <a:ext cx="34863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B5394"/>
              </a:buClr>
              <a:buSzPts val="3000"/>
              <a:buFont typeface="Pangolin"/>
              <a:buNone/>
            </a:pPr>
            <a:endParaRPr sz="3200" b="1" dirty="0"/>
          </a:p>
          <a:p>
            <a:pPr marL="0" lvl="0" indent="0" algn="ctr" rtl="0">
              <a:lnSpc>
                <a:spcPct val="100000"/>
              </a:lnSpc>
              <a:spcBef>
                <a:spcPts val="0"/>
              </a:spcBef>
              <a:spcAft>
                <a:spcPts val="0"/>
              </a:spcAft>
              <a:buClr>
                <a:srgbClr val="0B5394"/>
              </a:buClr>
              <a:buSzPts val="3000"/>
              <a:buFont typeface="Pangolin"/>
              <a:buNone/>
            </a:pPr>
            <a:endParaRPr sz="3200" b="1" dirty="0"/>
          </a:p>
          <a:p>
            <a:pPr marL="0" lvl="0" indent="0" algn="ctr" rtl="0">
              <a:lnSpc>
                <a:spcPct val="100000"/>
              </a:lnSpc>
              <a:spcBef>
                <a:spcPts val="0"/>
              </a:spcBef>
              <a:spcAft>
                <a:spcPts val="0"/>
              </a:spcAft>
              <a:buClr>
                <a:srgbClr val="0B5394"/>
              </a:buClr>
              <a:buSzPts val="3000"/>
              <a:buFont typeface="Pangolin"/>
              <a:buNone/>
            </a:pPr>
            <a:endParaRPr sz="3200" b="1" dirty="0"/>
          </a:p>
          <a:p>
            <a:pPr marL="0" lvl="0" indent="0" algn="ctr" rtl="0">
              <a:lnSpc>
                <a:spcPct val="100000"/>
              </a:lnSpc>
              <a:spcBef>
                <a:spcPts val="0"/>
              </a:spcBef>
              <a:spcAft>
                <a:spcPts val="0"/>
              </a:spcAft>
              <a:buClr>
                <a:srgbClr val="0B5394"/>
              </a:buClr>
              <a:buSzPts val="3000"/>
              <a:buFont typeface="Pangolin"/>
              <a:buNone/>
            </a:pPr>
            <a:endParaRPr sz="3200" b="1" dirty="0"/>
          </a:p>
          <a:p>
            <a:pPr marL="0" lvl="0" indent="0" algn="ctr" rtl="0">
              <a:lnSpc>
                <a:spcPct val="100000"/>
              </a:lnSpc>
              <a:spcBef>
                <a:spcPts val="0"/>
              </a:spcBef>
              <a:spcAft>
                <a:spcPts val="0"/>
              </a:spcAft>
              <a:buClr>
                <a:srgbClr val="0B5394"/>
              </a:buClr>
              <a:buSzPts val="3000"/>
              <a:buFont typeface="Pangolin"/>
              <a:buNone/>
            </a:pPr>
            <a:endParaRPr sz="3200" b="1" dirty="0"/>
          </a:p>
          <a:p>
            <a:pPr marL="0" lvl="0" indent="0" algn="ctr" rtl="0">
              <a:lnSpc>
                <a:spcPct val="100000"/>
              </a:lnSpc>
              <a:spcBef>
                <a:spcPts val="0"/>
              </a:spcBef>
              <a:spcAft>
                <a:spcPts val="0"/>
              </a:spcAft>
              <a:buClr>
                <a:srgbClr val="0B5394"/>
              </a:buClr>
              <a:buSzPts val="3000"/>
              <a:buFont typeface="Pangolin"/>
              <a:buNone/>
            </a:pPr>
            <a:endParaRPr sz="3200" b="1" dirty="0"/>
          </a:p>
          <a:p>
            <a:pPr marL="0" lvl="0" indent="0" algn="ctr" rtl="0">
              <a:lnSpc>
                <a:spcPct val="100000"/>
              </a:lnSpc>
              <a:spcBef>
                <a:spcPts val="0"/>
              </a:spcBef>
              <a:spcAft>
                <a:spcPts val="0"/>
              </a:spcAft>
              <a:buClr>
                <a:srgbClr val="0B5394"/>
              </a:buClr>
              <a:buSzPts val="3000"/>
              <a:buFont typeface="Pangolin"/>
              <a:buNone/>
            </a:pPr>
            <a:r>
              <a:rPr lang="en" sz="3200" b="1"/>
              <a:t>Comment choisir un indicateur de performance ?</a:t>
            </a:r>
            <a:br>
              <a:rPr lang="en" sz="3200" b="1"/>
            </a:br>
            <a:endParaRPr dirty="0"/>
          </a:p>
        </p:txBody>
      </p:sp>
    </p:spTree>
    <p:extLst>
      <p:ext uri="{BB962C8B-B14F-4D97-AF65-F5344CB8AC3E}">
        <p14:creationId xmlns:p14="http://schemas.microsoft.com/office/powerpoint/2010/main" val="8729304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3"/>
          <p:cNvSpPr txBox="1">
            <a:spLocks noGrp="1"/>
          </p:cNvSpPr>
          <p:nvPr>
            <p:ph type="body" idx="2"/>
          </p:nvPr>
        </p:nvSpPr>
        <p:spPr>
          <a:xfrm>
            <a:off x="831869" y="1050450"/>
            <a:ext cx="5626229" cy="3042600"/>
          </a:xfrm>
          <a:prstGeom prst="rect">
            <a:avLst/>
          </a:prstGeom>
          <a:noFill/>
          <a:ln>
            <a:noFill/>
          </a:ln>
        </p:spPr>
        <p:txBody>
          <a:bodyPr spcFirstLastPara="1" wrap="square" lIns="91425" tIns="91425" rIns="91425" bIns="91425" anchor="t" anchorCtr="0">
            <a:noAutofit/>
          </a:bodyPr>
          <a:lstStyle/>
          <a:p>
            <a:pPr marL="139700" indent="0" fontAlgn="base">
              <a:buNone/>
            </a:pPr>
            <a:r>
              <a:rPr lang="fr-FR" sz="2400" dirty="0"/>
              <a:t>Bien entendu, il ne s’agit pas de se noyer sous une masse indigeste d’informations. Bien que tous appropriés, il vous faut sélectionner les indicateurs les plus pertinents pour votre business à vous ! Parce que OUI, un indicateur de performance :</a:t>
            </a:r>
          </a:p>
        </p:txBody>
      </p:sp>
      <p:sp>
        <p:nvSpPr>
          <p:cNvPr id="107" name="Google Shape;107;p23"/>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27</a:t>
            </a:fld>
            <a:endParaRPr dirty="0"/>
          </a:p>
        </p:txBody>
      </p:sp>
      <p:pic>
        <p:nvPicPr>
          <p:cNvPr id="3" name="Graphic 2" descr="Magnifying glass">
            <a:extLst>
              <a:ext uri="{FF2B5EF4-FFF2-40B4-BE49-F238E27FC236}">
                <a16:creationId xmlns:a16="http://schemas.microsoft.com/office/drawing/2014/main" id="{3560EDAA-631B-4A89-8856-B866D73F24E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496245">
            <a:off x="6960586" y="699818"/>
            <a:ext cx="1267004" cy="1267004"/>
          </a:xfrm>
          <a:prstGeom prst="rect">
            <a:avLst/>
          </a:prstGeom>
          <a:ln>
            <a:noFill/>
          </a:ln>
          <a:effectLst>
            <a:outerShdw blurRad="190500" dist="228600" dir="2700000" algn="ctr">
              <a:srgbClr val="000000">
                <a:alpha val="30000"/>
              </a:srgbClr>
            </a:outerShdw>
            <a:reflection blurRad="6350" stA="50000" endA="300" endPos="55500" dist="101600" dir="5400000" sy="-100000" algn="bl" rotWithShape="0"/>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0904346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6"/>
          <p:cNvSpPr txBox="1">
            <a:spLocks noGrp="1"/>
          </p:cNvSpPr>
          <p:nvPr>
            <p:ph type="subTitle" idx="4294967295"/>
          </p:nvPr>
        </p:nvSpPr>
        <p:spPr>
          <a:xfrm>
            <a:off x="997750" y="555274"/>
            <a:ext cx="3551100" cy="2162700"/>
          </a:xfrm>
          <a:prstGeom prst="rect">
            <a:avLst/>
          </a:prstGeom>
          <a:noFill/>
          <a:ln>
            <a:noFill/>
          </a:ln>
        </p:spPr>
        <p:txBody>
          <a:bodyPr spcFirstLastPara="1" wrap="square" lIns="91425" tIns="91425" rIns="91425" bIns="91425" anchor="t" anchorCtr="0">
            <a:noAutofit/>
          </a:bodyPr>
          <a:lstStyle/>
          <a:p>
            <a:pPr marL="0" marR="0" lvl="0" indent="0" algn="l" rtl="0">
              <a:lnSpc>
                <a:spcPct val="106000"/>
              </a:lnSpc>
              <a:spcBef>
                <a:spcPts val="0"/>
              </a:spcBef>
              <a:spcAft>
                <a:spcPts val="0"/>
              </a:spcAft>
              <a:buClr>
                <a:srgbClr val="0B5394"/>
              </a:buClr>
              <a:buSzPts val="1400"/>
              <a:buFont typeface="Pangolin"/>
              <a:buNone/>
            </a:pPr>
            <a:endParaRPr sz="3400" dirty="0"/>
          </a:p>
          <a:p>
            <a:pPr marL="0" marR="0" lvl="0" indent="0" algn="l" rtl="0">
              <a:lnSpc>
                <a:spcPct val="106000"/>
              </a:lnSpc>
              <a:spcBef>
                <a:spcPts val="0"/>
              </a:spcBef>
              <a:spcAft>
                <a:spcPts val="0"/>
              </a:spcAft>
              <a:buClr>
                <a:srgbClr val="0B5394"/>
              </a:buClr>
              <a:buSzPts val="1400"/>
              <a:buFont typeface="Pangolin"/>
              <a:buNone/>
            </a:pPr>
            <a:endParaRPr sz="3400" dirty="0"/>
          </a:p>
          <a:p>
            <a:pPr marL="0" marR="0" lvl="0" indent="0" algn="l" rtl="0">
              <a:lnSpc>
                <a:spcPct val="106000"/>
              </a:lnSpc>
              <a:spcBef>
                <a:spcPts val="0"/>
              </a:spcBef>
              <a:spcAft>
                <a:spcPts val="0"/>
              </a:spcAft>
              <a:buClr>
                <a:srgbClr val="0B5394"/>
              </a:buClr>
              <a:buSzPts val="1400"/>
              <a:buFont typeface="Pangolin"/>
              <a:buNone/>
            </a:pPr>
            <a:r>
              <a:rPr lang="en" sz="3400"/>
              <a:t>Toujours associé       </a:t>
            </a:r>
            <a:endParaRPr sz="3400" dirty="0"/>
          </a:p>
          <a:p>
            <a:pPr marL="0" marR="0" lvl="0" indent="0" algn="l" rtl="0">
              <a:lnSpc>
                <a:spcPct val="106000"/>
              </a:lnSpc>
              <a:spcBef>
                <a:spcPts val="0"/>
              </a:spcBef>
              <a:spcAft>
                <a:spcPts val="0"/>
              </a:spcAft>
              <a:buClr>
                <a:srgbClr val="0B5394"/>
              </a:buClr>
              <a:buSzPts val="1400"/>
              <a:buFont typeface="Pangolin"/>
              <a:buNone/>
            </a:pPr>
            <a:r>
              <a:rPr lang="en" sz="3400"/>
              <a:t>à un objet </a:t>
            </a:r>
            <a:r>
              <a:rPr lang="en" sz="3600" b="1">
                <a:solidFill>
                  <a:srgbClr val="CC0000"/>
                </a:solidFill>
              </a:rPr>
              <a:t>PRÉCIS</a:t>
            </a:r>
            <a:endParaRPr sz="3600" b="1" i="0" strike="noStrike" cap="none" dirty="0">
              <a:solidFill>
                <a:srgbClr val="CC0000"/>
              </a:solidFill>
            </a:endParaRPr>
          </a:p>
        </p:txBody>
      </p:sp>
      <p:sp>
        <p:nvSpPr>
          <p:cNvPr id="125" name="Google Shape;125;p26"/>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28</a:t>
            </a:fld>
            <a:endParaRPr dirty="0"/>
          </a:p>
        </p:txBody>
      </p:sp>
      <p:pic>
        <p:nvPicPr>
          <p:cNvPr id="126" name="Google Shape;126;p26"/>
          <p:cNvPicPr preferRelativeResize="0"/>
          <p:nvPr/>
        </p:nvPicPr>
        <p:blipFill>
          <a:blip r:embed="rId3">
            <a:alphaModFix/>
          </a:blip>
          <a:stretch>
            <a:fillRect/>
          </a:stretch>
        </p:blipFill>
        <p:spPr>
          <a:xfrm>
            <a:off x="5585325" y="800450"/>
            <a:ext cx="3130700" cy="3130700"/>
          </a:xfrm>
          <a:prstGeom prst="rect">
            <a:avLst/>
          </a:prstGeom>
          <a:noFill/>
          <a:ln>
            <a:noFill/>
          </a:ln>
        </p:spPr>
      </p:pic>
    </p:spTree>
    <p:extLst>
      <p:ext uri="{BB962C8B-B14F-4D97-AF65-F5344CB8AC3E}">
        <p14:creationId xmlns:p14="http://schemas.microsoft.com/office/powerpoint/2010/main" val="3566941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7"/>
          <p:cNvSpPr txBox="1">
            <a:spLocks noGrp="1"/>
          </p:cNvSpPr>
          <p:nvPr>
            <p:ph type="subTitle" idx="4294967295"/>
          </p:nvPr>
        </p:nvSpPr>
        <p:spPr>
          <a:xfrm>
            <a:off x="656925" y="629650"/>
            <a:ext cx="4796400" cy="2162700"/>
          </a:xfrm>
          <a:prstGeom prst="rect">
            <a:avLst/>
          </a:prstGeom>
          <a:noFill/>
          <a:ln>
            <a:noFill/>
          </a:ln>
        </p:spPr>
        <p:txBody>
          <a:bodyPr spcFirstLastPara="1" wrap="square" lIns="91425" tIns="91425" rIns="91425" bIns="91425" anchor="t" anchorCtr="0">
            <a:noAutofit/>
          </a:bodyPr>
          <a:lstStyle/>
          <a:p>
            <a:pPr marL="0" marR="0" lvl="0" indent="0" algn="l" rtl="0">
              <a:lnSpc>
                <a:spcPct val="106000"/>
              </a:lnSpc>
              <a:spcBef>
                <a:spcPts val="0"/>
              </a:spcBef>
              <a:spcAft>
                <a:spcPts val="0"/>
              </a:spcAft>
              <a:buClr>
                <a:srgbClr val="0B5394"/>
              </a:buClr>
              <a:buSzPts val="1400"/>
              <a:buFont typeface="Pangolin"/>
              <a:buNone/>
            </a:pPr>
            <a:endParaRPr sz="3400" dirty="0"/>
          </a:p>
          <a:p>
            <a:pPr marL="0" marR="0" lvl="0" indent="0" algn="l" rtl="0">
              <a:lnSpc>
                <a:spcPct val="106000"/>
              </a:lnSpc>
              <a:spcBef>
                <a:spcPts val="0"/>
              </a:spcBef>
              <a:spcAft>
                <a:spcPts val="0"/>
              </a:spcAft>
              <a:buClr>
                <a:srgbClr val="0B5394"/>
              </a:buClr>
              <a:buSzPts val="1400"/>
              <a:buFont typeface="Pangolin"/>
              <a:buNone/>
            </a:pPr>
            <a:endParaRPr sz="3400" dirty="0"/>
          </a:p>
          <a:p>
            <a:pPr marL="0" marR="0" lvl="0" indent="0" algn="l" rtl="0">
              <a:lnSpc>
                <a:spcPct val="106000"/>
              </a:lnSpc>
              <a:spcBef>
                <a:spcPts val="0"/>
              </a:spcBef>
              <a:spcAft>
                <a:spcPts val="0"/>
              </a:spcAft>
              <a:buClr>
                <a:srgbClr val="0B5394"/>
              </a:buClr>
              <a:buSzPts val="1400"/>
              <a:buFont typeface="Pangolin"/>
              <a:buNone/>
            </a:pPr>
            <a:r>
              <a:rPr lang="en" sz="3400"/>
              <a:t>Implique toujours une prise de </a:t>
            </a:r>
            <a:r>
              <a:rPr lang="en" sz="3600" b="1">
                <a:solidFill>
                  <a:srgbClr val="CC0000"/>
                </a:solidFill>
              </a:rPr>
              <a:t>DÉCISION</a:t>
            </a:r>
            <a:endParaRPr sz="3600" b="1" i="0" strike="noStrike" cap="none" dirty="0">
              <a:solidFill>
                <a:srgbClr val="CC0000"/>
              </a:solidFill>
            </a:endParaRPr>
          </a:p>
        </p:txBody>
      </p:sp>
      <p:sp>
        <p:nvSpPr>
          <p:cNvPr id="132" name="Google Shape;132;p27"/>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29</a:t>
            </a:fld>
            <a:endParaRPr dirty="0"/>
          </a:p>
        </p:txBody>
      </p:sp>
      <p:pic>
        <p:nvPicPr>
          <p:cNvPr id="133" name="Google Shape;133;p27"/>
          <p:cNvPicPr preferRelativeResize="0"/>
          <p:nvPr/>
        </p:nvPicPr>
        <p:blipFill>
          <a:blip r:embed="rId3">
            <a:alphaModFix/>
          </a:blip>
          <a:stretch>
            <a:fillRect/>
          </a:stretch>
        </p:blipFill>
        <p:spPr>
          <a:xfrm>
            <a:off x="5977825" y="1076925"/>
            <a:ext cx="1770775" cy="2771325"/>
          </a:xfrm>
          <a:prstGeom prst="rect">
            <a:avLst/>
          </a:prstGeom>
          <a:noFill/>
          <a:ln>
            <a:noFill/>
          </a:ln>
        </p:spPr>
      </p:pic>
    </p:spTree>
    <p:extLst>
      <p:ext uri="{BB962C8B-B14F-4D97-AF65-F5344CB8AC3E}">
        <p14:creationId xmlns:p14="http://schemas.microsoft.com/office/powerpoint/2010/main" val="1095518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866375" y="497875"/>
            <a:ext cx="3966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sz="3600" b="1"/>
              <a:t>Introduction</a:t>
            </a:r>
            <a:endParaRPr sz="3600" b="1" dirty="0"/>
          </a:p>
        </p:txBody>
      </p:sp>
      <p:sp>
        <p:nvSpPr>
          <p:cNvPr id="71" name="Google Shape;71;p18"/>
          <p:cNvSpPr txBox="1">
            <a:spLocks noGrp="1"/>
          </p:cNvSpPr>
          <p:nvPr>
            <p:ph type="body" idx="1"/>
          </p:nvPr>
        </p:nvSpPr>
        <p:spPr>
          <a:xfrm>
            <a:off x="866375" y="1241908"/>
            <a:ext cx="3966600" cy="3038262"/>
          </a:xfrm>
          <a:prstGeom prst="rect">
            <a:avLst/>
          </a:prstGeom>
          <a:noFill/>
          <a:ln>
            <a:noFill/>
          </a:ln>
        </p:spPr>
        <p:txBody>
          <a:bodyPr spcFirstLastPara="1" wrap="square" lIns="91425" tIns="91425" rIns="91425" bIns="91425" anchor="t" anchorCtr="0">
            <a:noAutofit/>
          </a:bodyPr>
          <a:lstStyle/>
          <a:p>
            <a:pPr marL="0" lvl="0" indent="0" algn="l" rtl="0">
              <a:lnSpc>
                <a:spcPct val="106000"/>
              </a:lnSpc>
              <a:spcBef>
                <a:spcPts val="0"/>
              </a:spcBef>
              <a:spcAft>
                <a:spcPts val="0"/>
              </a:spcAft>
              <a:buSzPts val="1400"/>
              <a:buNone/>
            </a:pPr>
            <a:r>
              <a:rPr lang="en" dirty="0"/>
              <a:t>Un indicateur de performance n'est pas un gadget, on s'en doute. Cet élément clé de la mesure de la performance n'a d'autre rôle que celui d'orienter les actions dans le sens de l'accomplissement de la stratégie. Revenons sur le principe de base, les types d'indicateur avec exemples, la méthode de choix et les recommandations d'usage.</a:t>
            </a:r>
            <a:endParaRPr sz="3600" b="1" dirty="0"/>
          </a:p>
        </p:txBody>
      </p:sp>
      <p:sp>
        <p:nvSpPr>
          <p:cNvPr id="72" name="Google Shape;72;p18"/>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3</a:t>
            </a:fld>
            <a:endParaRPr dirty="0"/>
          </a:p>
        </p:txBody>
      </p:sp>
      <p:pic>
        <p:nvPicPr>
          <p:cNvPr id="73" name="Google Shape;73;p18"/>
          <p:cNvPicPr preferRelativeResize="0"/>
          <p:nvPr/>
        </p:nvPicPr>
        <p:blipFill rotWithShape="1">
          <a:blip r:embed="rId3">
            <a:alphaModFix/>
          </a:blip>
          <a:srcRect/>
          <a:stretch/>
        </p:blipFill>
        <p:spPr>
          <a:xfrm rot="122685">
            <a:off x="5486985" y="630861"/>
            <a:ext cx="2825099" cy="2667796"/>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8"/>
          <p:cNvSpPr txBox="1">
            <a:spLocks noGrp="1"/>
          </p:cNvSpPr>
          <p:nvPr>
            <p:ph type="subTitle" idx="4294967295"/>
          </p:nvPr>
        </p:nvSpPr>
        <p:spPr>
          <a:xfrm>
            <a:off x="656925" y="629650"/>
            <a:ext cx="4796400" cy="2162700"/>
          </a:xfrm>
          <a:prstGeom prst="rect">
            <a:avLst/>
          </a:prstGeom>
          <a:noFill/>
          <a:ln>
            <a:noFill/>
          </a:ln>
        </p:spPr>
        <p:txBody>
          <a:bodyPr spcFirstLastPara="1" wrap="square" lIns="91425" tIns="91425" rIns="91425" bIns="91425" anchor="t" anchorCtr="0">
            <a:noAutofit/>
          </a:bodyPr>
          <a:lstStyle/>
          <a:p>
            <a:pPr marL="0" marR="0" lvl="0" indent="0" algn="l" rtl="0">
              <a:lnSpc>
                <a:spcPct val="106000"/>
              </a:lnSpc>
              <a:spcBef>
                <a:spcPts val="0"/>
              </a:spcBef>
              <a:spcAft>
                <a:spcPts val="0"/>
              </a:spcAft>
              <a:buClr>
                <a:srgbClr val="0B5394"/>
              </a:buClr>
              <a:buSzPts val="1400"/>
              <a:buFont typeface="Pangolin"/>
              <a:buNone/>
            </a:pPr>
            <a:endParaRPr sz="3400" dirty="0"/>
          </a:p>
          <a:p>
            <a:pPr marL="0" marR="0" lvl="0" indent="0" algn="l" rtl="0">
              <a:lnSpc>
                <a:spcPct val="106000"/>
              </a:lnSpc>
              <a:spcBef>
                <a:spcPts val="0"/>
              </a:spcBef>
              <a:spcAft>
                <a:spcPts val="0"/>
              </a:spcAft>
              <a:buClr>
                <a:srgbClr val="0B5394"/>
              </a:buClr>
              <a:buSzPts val="1400"/>
              <a:buFont typeface="Pangolin"/>
              <a:buNone/>
            </a:pPr>
            <a:endParaRPr sz="3400" dirty="0"/>
          </a:p>
          <a:p>
            <a:pPr marL="0" marR="0" lvl="0" indent="0" algn="l" rtl="0">
              <a:lnSpc>
                <a:spcPct val="106000"/>
              </a:lnSpc>
              <a:spcBef>
                <a:spcPts val="0"/>
              </a:spcBef>
              <a:spcAft>
                <a:spcPts val="0"/>
              </a:spcAft>
              <a:buClr>
                <a:srgbClr val="0B5394"/>
              </a:buClr>
              <a:buSzPts val="1400"/>
              <a:buFont typeface="Pangolin"/>
              <a:buNone/>
            </a:pPr>
            <a:r>
              <a:rPr lang="en" sz="3600" b="1">
                <a:solidFill>
                  <a:srgbClr val="CC0000"/>
                </a:solidFill>
              </a:rPr>
              <a:t>SURVEILLÉ</a:t>
            </a:r>
            <a:r>
              <a:rPr lang="en" sz="3400"/>
              <a:t> par ceux </a:t>
            </a:r>
            <a:endParaRPr sz="3400" dirty="0"/>
          </a:p>
          <a:p>
            <a:pPr marL="0" marR="0" lvl="0" indent="0" algn="l" rtl="0">
              <a:lnSpc>
                <a:spcPct val="106000"/>
              </a:lnSpc>
              <a:spcBef>
                <a:spcPts val="0"/>
              </a:spcBef>
              <a:spcAft>
                <a:spcPts val="0"/>
              </a:spcAft>
              <a:buClr>
                <a:srgbClr val="0B5394"/>
              </a:buClr>
              <a:buSzPts val="1400"/>
              <a:buFont typeface="Pangolin"/>
              <a:buNone/>
            </a:pPr>
            <a:r>
              <a:rPr lang="en" sz="3400"/>
              <a:t>qui en font usage  </a:t>
            </a:r>
            <a:endParaRPr sz="3600" b="1" i="0" strike="noStrike" cap="none" dirty="0">
              <a:solidFill>
                <a:srgbClr val="CC0000"/>
              </a:solidFill>
            </a:endParaRPr>
          </a:p>
        </p:txBody>
      </p:sp>
      <p:sp>
        <p:nvSpPr>
          <p:cNvPr id="139" name="Google Shape;139;p28"/>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30</a:t>
            </a:fld>
            <a:endParaRPr dirty="0"/>
          </a:p>
        </p:txBody>
      </p:sp>
      <p:pic>
        <p:nvPicPr>
          <p:cNvPr id="140" name="Google Shape;140;p28"/>
          <p:cNvPicPr preferRelativeResize="0"/>
          <p:nvPr/>
        </p:nvPicPr>
        <p:blipFill>
          <a:blip r:embed="rId3">
            <a:alphaModFix/>
          </a:blip>
          <a:stretch>
            <a:fillRect/>
          </a:stretch>
        </p:blipFill>
        <p:spPr>
          <a:xfrm>
            <a:off x="5754450" y="1220725"/>
            <a:ext cx="2367124" cy="2367124"/>
          </a:xfrm>
          <a:prstGeom prst="rect">
            <a:avLst/>
          </a:prstGeom>
          <a:noFill/>
          <a:ln>
            <a:noFill/>
          </a:ln>
        </p:spPr>
      </p:pic>
    </p:spTree>
    <p:extLst>
      <p:ext uri="{BB962C8B-B14F-4D97-AF65-F5344CB8AC3E}">
        <p14:creationId xmlns:p14="http://schemas.microsoft.com/office/powerpoint/2010/main" val="40446258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3"/>
          <p:cNvSpPr txBox="1">
            <a:spLocks noGrp="1"/>
          </p:cNvSpPr>
          <p:nvPr>
            <p:ph type="body" idx="2"/>
          </p:nvPr>
        </p:nvSpPr>
        <p:spPr>
          <a:xfrm>
            <a:off x="831869" y="1050450"/>
            <a:ext cx="5626229" cy="3042600"/>
          </a:xfrm>
          <a:prstGeom prst="rect">
            <a:avLst/>
          </a:prstGeom>
          <a:noFill/>
          <a:ln>
            <a:noFill/>
          </a:ln>
        </p:spPr>
        <p:txBody>
          <a:bodyPr spcFirstLastPara="1" wrap="square" lIns="91425" tIns="91425" rIns="91425" bIns="91425" anchor="t" anchorCtr="0">
            <a:noAutofit/>
          </a:bodyPr>
          <a:lstStyle/>
          <a:p>
            <a:pPr marL="139700" indent="0" fontAlgn="base">
              <a:buNone/>
            </a:pPr>
            <a:r>
              <a:rPr lang="fr-FR" sz="2800" dirty="0"/>
              <a:t>Prenez donc le temps de la réflexion pour déterminer ceux qui vous </a:t>
            </a:r>
            <a:r>
              <a:rPr lang="fr-FR" sz="2800" dirty="0">
                <a:solidFill>
                  <a:srgbClr val="FF0000"/>
                </a:solidFill>
              </a:rPr>
              <a:t>GUIDENT</a:t>
            </a:r>
            <a:r>
              <a:rPr lang="fr-FR" sz="2800" dirty="0"/>
              <a:t> dans vos décisions, ceux qui vous </a:t>
            </a:r>
            <a:r>
              <a:rPr lang="fr-FR" sz="2800" dirty="0">
                <a:solidFill>
                  <a:srgbClr val="FF0000"/>
                </a:solidFill>
              </a:rPr>
              <a:t>ALERTENT</a:t>
            </a:r>
            <a:r>
              <a:rPr lang="fr-FR" sz="2800" dirty="0"/>
              <a:t> ou qui vous </a:t>
            </a:r>
            <a:r>
              <a:rPr lang="fr-FR" sz="2800" dirty="0">
                <a:solidFill>
                  <a:srgbClr val="FF0000"/>
                </a:solidFill>
              </a:rPr>
              <a:t>CONFORTENT</a:t>
            </a:r>
            <a:r>
              <a:rPr lang="fr-FR" sz="2800" dirty="0"/>
              <a:t> dans vos prises de risque.</a:t>
            </a:r>
          </a:p>
        </p:txBody>
      </p:sp>
      <p:sp>
        <p:nvSpPr>
          <p:cNvPr id="107" name="Google Shape;107;p23"/>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31</a:t>
            </a:fld>
            <a:endParaRPr dirty="0"/>
          </a:p>
        </p:txBody>
      </p:sp>
      <p:pic>
        <p:nvPicPr>
          <p:cNvPr id="5" name="Picture 4">
            <a:extLst>
              <a:ext uri="{FF2B5EF4-FFF2-40B4-BE49-F238E27FC236}">
                <a16:creationId xmlns:a16="http://schemas.microsoft.com/office/drawing/2014/main" id="{A62AF2F3-2A86-474D-BEF6-B17D415D220C}"/>
              </a:ext>
            </a:extLst>
          </p:cNvPr>
          <p:cNvPicPr>
            <a:picLocks noChangeAspect="1"/>
          </p:cNvPicPr>
          <p:nvPr/>
        </p:nvPicPr>
        <p:blipFill>
          <a:blip r:embed="rId3"/>
          <a:stretch>
            <a:fillRect/>
          </a:stretch>
        </p:blipFill>
        <p:spPr>
          <a:xfrm rot="171879">
            <a:off x="6767946" y="517043"/>
            <a:ext cx="1662090" cy="1625906"/>
          </a:xfrm>
          <a:prstGeom prst="rect">
            <a:avLst/>
          </a:prstGeom>
        </p:spPr>
      </p:pic>
    </p:spTree>
    <p:extLst>
      <p:ext uri="{BB962C8B-B14F-4D97-AF65-F5344CB8AC3E}">
        <p14:creationId xmlns:p14="http://schemas.microsoft.com/office/powerpoint/2010/main" val="57686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7260" y="428895"/>
            <a:ext cx="5626200" cy="857400"/>
          </a:xfrm>
        </p:spPr>
        <p:txBody>
          <a:bodyPr/>
          <a:lstStyle/>
          <a:p>
            <a:r>
              <a:rPr lang="fr-FR" dirty="0" smtClean="0"/>
              <a:t>Exemple concret d’utilisation des </a:t>
            </a:r>
            <a:r>
              <a:rPr lang="fr-FR" dirty="0" err="1" smtClean="0"/>
              <a:t>KPI’s</a:t>
            </a:r>
            <a:r>
              <a:rPr lang="fr-FR" dirty="0" smtClean="0"/>
              <a:t> </a:t>
            </a:r>
            <a:endParaRPr lang="en-US" dirty="0"/>
          </a:p>
        </p:txBody>
      </p:sp>
      <p:sp>
        <p:nvSpPr>
          <p:cNvPr id="3" name="Espace réservé du texte 2"/>
          <p:cNvSpPr>
            <a:spLocks noGrp="1"/>
          </p:cNvSpPr>
          <p:nvPr>
            <p:ph type="body" idx="1"/>
          </p:nvPr>
        </p:nvSpPr>
        <p:spPr>
          <a:xfrm>
            <a:off x="583660" y="1186774"/>
            <a:ext cx="6243053" cy="3244447"/>
          </a:xfrm>
        </p:spPr>
        <p:txBody>
          <a:bodyPr/>
          <a:lstStyle/>
          <a:p>
            <a:pPr marL="139700" indent="0">
              <a:buNone/>
            </a:pPr>
            <a:r>
              <a:rPr lang="fr-FR" sz="1100" dirty="0" smtClean="0"/>
              <a:t>Suivre </a:t>
            </a:r>
            <a:r>
              <a:rPr lang="fr-FR" sz="1100" dirty="0"/>
              <a:t>la progression quotidienne </a:t>
            </a:r>
            <a:r>
              <a:rPr lang="fr-FR" sz="1100" dirty="0" smtClean="0"/>
              <a:t>du trafic </a:t>
            </a:r>
            <a:r>
              <a:rPr lang="fr-FR" sz="1100" dirty="0"/>
              <a:t>de votre site web, hebdomadaire, mensuelle ou </a:t>
            </a:r>
            <a:r>
              <a:rPr lang="fr-FR" sz="1100" dirty="0" smtClean="0"/>
              <a:t>annuelle </a:t>
            </a:r>
            <a:r>
              <a:rPr lang="fr-FR" sz="1100" dirty="0"/>
              <a:t>en suivant le nombre de visiteurs sur votre site Web</a:t>
            </a:r>
            <a:r>
              <a:rPr lang="fr-FR" sz="1100" dirty="0" smtClean="0"/>
              <a:t>.</a:t>
            </a:r>
          </a:p>
          <a:p>
            <a:pPr marL="139700" indent="0">
              <a:buNone/>
            </a:pPr>
            <a:endParaRPr lang="fr-FR" sz="1100" dirty="0"/>
          </a:p>
          <a:p>
            <a:pPr marL="139700" indent="0">
              <a:buNone/>
            </a:pPr>
            <a:r>
              <a:rPr lang="fr-FR" sz="1100" dirty="0"/>
              <a:t> Ces statistiques vous donnent une idée </a:t>
            </a:r>
            <a:r>
              <a:rPr lang="fr-FR" sz="1100" dirty="0" smtClean="0"/>
              <a:t> générale </a:t>
            </a:r>
            <a:r>
              <a:rPr lang="fr-FR" sz="1100" dirty="0"/>
              <a:t>du trafic de votre </a:t>
            </a:r>
            <a:r>
              <a:rPr lang="fr-FR" sz="1100" dirty="0" smtClean="0"/>
              <a:t>site : </a:t>
            </a:r>
          </a:p>
          <a:p>
            <a:pPr marL="139700" indent="0">
              <a:buNone/>
            </a:pPr>
            <a:endParaRPr lang="fr-FR" sz="1100" dirty="0"/>
          </a:p>
          <a:p>
            <a:r>
              <a:rPr lang="fr-FR" sz="1100" b="1" dirty="0">
                <a:solidFill>
                  <a:srgbClr val="FF0000"/>
                </a:solidFill>
              </a:rPr>
              <a:t>Pages vues </a:t>
            </a:r>
            <a:r>
              <a:rPr lang="fr-FR" sz="1100" b="1" dirty="0"/>
              <a:t>: </a:t>
            </a:r>
            <a:r>
              <a:rPr lang="fr-FR" sz="1100" dirty="0"/>
              <a:t>Nombre de pages vues par famille de produit ou service, le nombre total des pages vues pour tous les éléments de contenu</a:t>
            </a:r>
            <a:r>
              <a:rPr lang="fr-FR" sz="1100" dirty="0" smtClean="0"/>
              <a:t>…</a:t>
            </a:r>
            <a:endParaRPr lang="fr-FR" sz="1100" dirty="0"/>
          </a:p>
          <a:p>
            <a:r>
              <a:rPr lang="fr-FR" sz="1100" b="1" dirty="0">
                <a:solidFill>
                  <a:srgbClr val="FF0000"/>
                </a:solidFill>
              </a:rPr>
              <a:t>Visiteurs uniques :</a:t>
            </a:r>
            <a:r>
              <a:rPr lang="fr-FR" sz="1100" dirty="0"/>
              <a:t> En regardant les visiteurs uniques, vous avez une idée de la portée totale de votre marketing de contenu.</a:t>
            </a:r>
          </a:p>
          <a:p>
            <a:r>
              <a:rPr lang="fr-FR" sz="1100" b="1" dirty="0">
                <a:solidFill>
                  <a:srgbClr val="FF0000"/>
                </a:solidFill>
              </a:rPr>
              <a:t>Temps moyen sur le site :</a:t>
            </a:r>
            <a:r>
              <a:rPr lang="fr-FR" sz="1100" dirty="0"/>
              <a:t> Cela renseigne la durée des visites, une faible durée signifie que les visiteurs quittent rapidement votre site, soit un contenu ou catalogue peu attrayant.</a:t>
            </a:r>
          </a:p>
          <a:p>
            <a:r>
              <a:rPr lang="fr-FR" sz="1100" b="1" dirty="0">
                <a:solidFill>
                  <a:srgbClr val="FF0000"/>
                </a:solidFill>
              </a:rPr>
              <a:t>Liens entrants/référents :</a:t>
            </a:r>
            <a:r>
              <a:rPr lang="fr-FR" sz="1100" dirty="0"/>
              <a:t> le nombre de liens qui renvoient vers vos pages, des bons référents améliorent votre le référencement de votre site web et visibilité sur Internet.</a:t>
            </a:r>
          </a:p>
          <a:p>
            <a:r>
              <a:rPr lang="fr-FR" sz="1100" b="1" dirty="0">
                <a:solidFill>
                  <a:srgbClr val="FF0000"/>
                </a:solidFill>
              </a:rPr>
              <a:t>E-mailing :</a:t>
            </a:r>
            <a:r>
              <a:rPr lang="fr-FR" sz="1100" dirty="0"/>
              <a:t> Campagne e-mailing, assurez-vous de relever le taux d’ouverture et de clics. Cela renseigne la qualité du message ou publicité et s’il correspond bien à votre cible. Certes, viens s’ajouter la technologie utilisée pendant l’envoie.</a:t>
            </a:r>
          </a:p>
          <a:p>
            <a:r>
              <a:rPr lang="fr-FR" sz="1100" b="1" dirty="0">
                <a:solidFill>
                  <a:srgbClr val="FF0000"/>
                </a:solidFill>
              </a:rPr>
              <a:t>Formulaire de contact :</a:t>
            </a:r>
            <a:r>
              <a:rPr lang="fr-FR" sz="1100" dirty="0">
                <a:solidFill>
                  <a:srgbClr val="FF0000"/>
                </a:solidFill>
              </a:rPr>
              <a:t> </a:t>
            </a:r>
            <a:r>
              <a:rPr lang="fr-FR" sz="1100" dirty="0"/>
              <a:t>Cela donne une idée générale de vos prestations et du contenu (</a:t>
            </a:r>
            <a:r>
              <a:rPr lang="fr-FR" sz="1100" dirty="0" err="1"/>
              <a:t>rich</a:t>
            </a:r>
            <a:r>
              <a:rPr lang="fr-FR" sz="1100" dirty="0"/>
              <a:t> content) proposées par le site.</a:t>
            </a:r>
          </a:p>
          <a:p>
            <a:pPr marL="139700" indent="0">
              <a:buNone/>
            </a:pPr>
            <a:endParaRPr lang="fr-FR" sz="1100" dirty="0" smtClean="0"/>
          </a:p>
          <a:p>
            <a:pPr marL="139700" indent="0">
              <a:buNone/>
            </a:pPr>
            <a:endParaRPr lang="fr-FR" sz="1100" dirty="0"/>
          </a:p>
          <a:p>
            <a:pPr marL="139700" indent="0">
              <a:buNone/>
            </a:pPr>
            <a:endParaRPr lang="en-US" sz="1100" dirty="0"/>
          </a:p>
        </p:txBody>
      </p:sp>
      <p:sp>
        <p:nvSpPr>
          <p:cNvPr id="5" name="Espace réservé du numéro de diapositive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Image 5"/>
          <p:cNvPicPr>
            <a:picLocks noChangeAspect="1"/>
          </p:cNvPicPr>
          <p:nvPr/>
        </p:nvPicPr>
        <p:blipFill>
          <a:blip r:embed="rId2"/>
          <a:stretch>
            <a:fillRect/>
          </a:stretch>
        </p:blipFill>
        <p:spPr>
          <a:xfrm rot="395685">
            <a:off x="6726407" y="497569"/>
            <a:ext cx="1832542" cy="1577452"/>
          </a:xfrm>
          <a:prstGeom prst="rect">
            <a:avLst/>
          </a:prstGeom>
        </p:spPr>
      </p:pic>
    </p:spTree>
    <p:extLst>
      <p:ext uri="{BB962C8B-B14F-4D97-AF65-F5344CB8AC3E}">
        <p14:creationId xmlns:p14="http://schemas.microsoft.com/office/powerpoint/2010/main" val="37147031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0847442-CDFE-4BDB-AEA1-29CD05959BDA}"/>
              </a:ext>
            </a:extLst>
          </p:cNvPr>
          <p:cNvSpPr>
            <a:spLocks noGrp="1"/>
          </p:cNvSpPr>
          <p:nvPr>
            <p:ph type="body" idx="1"/>
          </p:nvPr>
        </p:nvSpPr>
        <p:spPr>
          <a:xfrm>
            <a:off x="772500" y="1862369"/>
            <a:ext cx="7599000" cy="519600"/>
          </a:xfrm>
        </p:spPr>
        <p:txBody>
          <a:bodyPr/>
          <a:lstStyle/>
          <a:p>
            <a:r>
              <a:rPr lang="fr-FR" sz="4800" dirty="0"/>
              <a:t>Merci pour votre Attention </a:t>
            </a:r>
          </a:p>
        </p:txBody>
      </p:sp>
      <p:sp>
        <p:nvSpPr>
          <p:cNvPr id="5" name="Slide Number Placeholder 4">
            <a:extLst>
              <a:ext uri="{FF2B5EF4-FFF2-40B4-BE49-F238E27FC236}">
                <a16:creationId xmlns:a16="http://schemas.microsoft.com/office/drawing/2014/main" id="{CA4D5D97-418B-47EA-AB69-D4E873BD06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066797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9"/>
          <p:cNvSpPr txBox="1">
            <a:spLocks noGrp="1"/>
          </p:cNvSpPr>
          <p:nvPr>
            <p:ph type="ctrTitle"/>
          </p:nvPr>
        </p:nvSpPr>
        <p:spPr>
          <a:xfrm>
            <a:off x="2703525" y="1735750"/>
            <a:ext cx="34863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dirty="0"/>
              <a:t>1</a:t>
            </a:r>
            <a:r>
              <a:rPr lang="en" sz="3200" b="1" dirty="0"/>
              <a:t>-Définition</a:t>
            </a:r>
            <a:endParaRPr sz="3200" dirty="0"/>
          </a:p>
        </p:txBody>
      </p:sp>
      <p:sp>
        <p:nvSpPr>
          <p:cNvPr id="79" name="Google Shape;79;p19"/>
          <p:cNvSpPr txBox="1">
            <a:spLocks noGrp="1"/>
          </p:cNvSpPr>
          <p:nvPr>
            <p:ph type="subTitle" idx="1"/>
          </p:nvPr>
        </p:nvSpPr>
        <p:spPr>
          <a:xfrm>
            <a:off x="2703525" y="2763852"/>
            <a:ext cx="3486300" cy="784800"/>
          </a:xfrm>
          <a:prstGeom prst="rect">
            <a:avLst/>
          </a:prstGeom>
          <a:noFill/>
          <a:ln>
            <a:noFill/>
          </a:ln>
        </p:spPr>
        <p:txBody>
          <a:bodyPr spcFirstLastPara="1" wrap="square" lIns="91425" tIns="91425" rIns="91425" bIns="91425" anchor="t" anchorCtr="0">
            <a:noAutofit/>
          </a:bodyPr>
          <a:lstStyle/>
          <a:p>
            <a:pPr marL="457200" lvl="0" indent="-317500" algn="ctr" rtl="0">
              <a:lnSpc>
                <a:spcPct val="106000"/>
              </a:lnSpc>
              <a:spcBef>
                <a:spcPts val="0"/>
              </a:spcBef>
              <a:spcAft>
                <a:spcPts val="0"/>
              </a:spcAft>
              <a:buClr>
                <a:srgbClr val="434343"/>
              </a:buClr>
              <a:buSzPts val="1400"/>
              <a:buFont typeface="Inconsolata"/>
              <a:buNone/>
            </a:pPr>
            <a:r>
              <a:rPr lang="en" b="1"/>
              <a:t>Définition générale </a:t>
            </a:r>
            <a:endParaRPr b="1" dirty="0"/>
          </a:p>
          <a:p>
            <a:pPr marL="457200" lvl="0" indent="-317500" algn="ctr" rtl="0">
              <a:lnSpc>
                <a:spcPct val="106000"/>
              </a:lnSpc>
              <a:spcBef>
                <a:spcPts val="0"/>
              </a:spcBef>
              <a:spcAft>
                <a:spcPts val="0"/>
              </a:spcAft>
              <a:buClr>
                <a:srgbClr val="434343"/>
              </a:buClr>
              <a:buSzPts val="1400"/>
              <a:buFont typeface="Inconsolata"/>
              <a:buNone/>
            </a:pPr>
            <a:r>
              <a:rPr lang="en" b="1"/>
              <a:t>Définition spécifique </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body" idx="1"/>
          </p:nvPr>
        </p:nvSpPr>
        <p:spPr>
          <a:xfrm>
            <a:off x="808738" y="537803"/>
            <a:ext cx="4955700" cy="819900"/>
          </a:xfrm>
          <a:prstGeom prst="rect">
            <a:avLst/>
          </a:prstGeom>
          <a:noFill/>
          <a:ln>
            <a:noFill/>
          </a:ln>
        </p:spPr>
        <p:txBody>
          <a:bodyPr spcFirstLastPara="1" wrap="square" lIns="91425" tIns="91425" rIns="91425" bIns="91425" anchor="t" anchorCtr="0">
            <a:noAutofit/>
          </a:bodyPr>
          <a:lstStyle/>
          <a:p>
            <a:pPr lvl="0"/>
            <a:r>
              <a:rPr lang="fr-FR" sz="1600" dirty="0"/>
              <a:t>Premièrement </a:t>
            </a:r>
            <a:r>
              <a:rPr lang="fr-FR" sz="1600" b="1" dirty="0">
                <a:solidFill>
                  <a:srgbClr val="FF0000"/>
                </a:solidFill>
              </a:rPr>
              <a:t>KPI </a:t>
            </a:r>
            <a:r>
              <a:rPr lang="fr-FR" sz="1600" dirty="0"/>
              <a:t>signifie “</a:t>
            </a:r>
            <a:r>
              <a:rPr lang="fr-FR" sz="1600" dirty="0">
                <a:solidFill>
                  <a:srgbClr val="FF0000"/>
                </a:solidFill>
              </a:rPr>
              <a:t>K</a:t>
            </a:r>
            <a:r>
              <a:rPr lang="fr-FR" sz="1600" dirty="0"/>
              <a:t>ey </a:t>
            </a:r>
            <a:r>
              <a:rPr lang="fr-FR" sz="1600" dirty="0" err="1">
                <a:solidFill>
                  <a:srgbClr val="FF0000"/>
                </a:solidFill>
              </a:rPr>
              <a:t>I</a:t>
            </a:r>
            <a:r>
              <a:rPr lang="fr-FR" sz="1600" dirty="0" err="1"/>
              <a:t>ndicator</a:t>
            </a:r>
            <a:r>
              <a:rPr lang="fr-FR" sz="1600" dirty="0"/>
              <a:t> </a:t>
            </a:r>
            <a:r>
              <a:rPr lang="fr-FR" sz="1600" dirty="0">
                <a:solidFill>
                  <a:srgbClr val="FF0000"/>
                </a:solidFill>
              </a:rPr>
              <a:t>P</a:t>
            </a:r>
            <a:r>
              <a:rPr lang="fr-FR" sz="1600" dirty="0"/>
              <a:t>erformance” ou </a:t>
            </a:r>
            <a:r>
              <a:rPr lang="fr-FR" sz="1600" b="1" dirty="0"/>
              <a:t>Indicateur Clé de Performance</a:t>
            </a:r>
            <a:r>
              <a:rPr lang="fr-FR" sz="1600" dirty="0"/>
              <a:t> en français.</a:t>
            </a:r>
            <a:endParaRPr lang="en" sz="1600" b="1" dirty="0"/>
          </a:p>
          <a:p>
            <a:pPr marL="457200" lvl="0" indent="-419100" algn="l" rtl="0">
              <a:lnSpc>
                <a:spcPct val="130000"/>
              </a:lnSpc>
              <a:spcBef>
                <a:spcPts val="0"/>
              </a:spcBef>
              <a:spcAft>
                <a:spcPts val="0"/>
              </a:spcAft>
              <a:buSzPts val="3000"/>
              <a:buChar char="✗"/>
            </a:pPr>
            <a:r>
              <a:rPr lang="en" sz="1600" b="1" dirty="0"/>
              <a:t>Définition générale :</a:t>
            </a:r>
            <a:r>
              <a:rPr lang="en" sz="1600" i="0" dirty="0"/>
              <a:t> </a:t>
            </a:r>
            <a:endParaRPr sz="1200" i="0" dirty="0"/>
          </a:p>
          <a:p>
            <a:pPr marL="38100" lvl="0" indent="0" algn="l" rtl="0">
              <a:lnSpc>
                <a:spcPct val="130000"/>
              </a:lnSpc>
              <a:spcBef>
                <a:spcPts val="0"/>
              </a:spcBef>
              <a:spcAft>
                <a:spcPts val="0"/>
              </a:spcAft>
              <a:buSzPts val="3000"/>
              <a:buNone/>
            </a:pPr>
            <a:r>
              <a:rPr lang="en" sz="1200" i="0" dirty="0"/>
              <a:t>Un indicateur est une information ou un ensemble d'informations contribuant à l‘appréciation d'une situation par le décideur</a:t>
            </a:r>
            <a:endParaRPr dirty="0"/>
          </a:p>
          <a:p>
            <a:pPr marL="38100" lvl="0" indent="0" algn="l" rtl="0">
              <a:lnSpc>
                <a:spcPct val="130000"/>
              </a:lnSpc>
              <a:spcBef>
                <a:spcPts val="0"/>
              </a:spcBef>
              <a:spcAft>
                <a:spcPts val="0"/>
              </a:spcAft>
              <a:buSzPts val="3000"/>
              <a:buNone/>
            </a:pPr>
            <a:endParaRPr sz="1600" i="0" dirty="0"/>
          </a:p>
          <a:p>
            <a:pPr marL="457200" lvl="0" indent="-419100" algn="l" rtl="0">
              <a:lnSpc>
                <a:spcPct val="130000"/>
              </a:lnSpc>
              <a:spcBef>
                <a:spcPts val="0"/>
              </a:spcBef>
              <a:spcAft>
                <a:spcPts val="0"/>
              </a:spcAft>
              <a:buSzPts val="3000"/>
              <a:buChar char="✗"/>
            </a:pPr>
            <a:r>
              <a:rPr lang="en" sz="1600" b="1" dirty="0"/>
              <a:t>Définition spécifique :</a:t>
            </a:r>
            <a:r>
              <a:rPr lang="en" sz="1600" i="0" dirty="0"/>
              <a:t> </a:t>
            </a:r>
            <a:endParaRPr sz="1600" i="0" dirty="0"/>
          </a:p>
          <a:p>
            <a:pPr marL="38100" lvl="0" indent="0" algn="l" rtl="0">
              <a:lnSpc>
                <a:spcPct val="130000"/>
              </a:lnSpc>
              <a:spcBef>
                <a:spcPts val="0"/>
              </a:spcBef>
              <a:spcAft>
                <a:spcPts val="0"/>
              </a:spcAft>
              <a:buSzPts val="3000"/>
              <a:buNone/>
            </a:pPr>
            <a:r>
              <a:rPr lang="en" sz="1200" i="0" dirty="0"/>
              <a:t>Un indicateur de performance KPI est une mesure ou un ensemble de mesures braquées sur un aspect critique de la performance globale de l'organisation.</a:t>
            </a:r>
            <a:endParaRPr dirty="0"/>
          </a:p>
          <a:p>
            <a:pPr marL="38100" lvl="0" indent="0" algn="l" rtl="0">
              <a:lnSpc>
                <a:spcPct val="130000"/>
              </a:lnSpc>
              <a:spcBef>
                <a:spcPts val="0"/>
              </a:spcBef>
              <a:spcAft>
                <a:spcPts val="0"/>
              </a:spcAft>
              <a:buSzPts val="3000"/>
              <a:buNone/>
            </a:pPr>
            <a:r>
              <a:rPr lang="en" sz="1200" i="0" dirty="0"/>
              <a:t/>
            </a:r>
            <a:br>
              <a:rPr lang="en" sz="1200" i="0" dirty="0"/>
            </a:br>
            <a:r>
              <a:rPr lang="en" sz="1200" i="0" dirty="0"/>
              <a:t>Un indicateur de performance ne laisse jamais le décideur indifférent. Lorsque le décideur n'agit pas c'est en toute conscience. </a:t>
            </a:r>
            <a:endParaRPr dirty="0"/>
          </a:p>
        </p:txBody>
      </p:sp>
      <p:sp>
        <p:nvSpPr>
          <p:cNvPr id="85" name="Google Shape;85;p20"/>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
              <a:t>5</a:t>
            </a:fld>
            <a:endParaRPr/>
          </a:p>
        </p:txBody>
      </p:sp>
      <p:sp>
        <p:nvSpPr>
          <p:cNvPr id="86" name="Google Shape;86;p20"/>
          <p:cNvSpPr/>
          <p:nvPr/>
        </p:nvSpPr>
        <p:spPr>
          <a:xfrm>
            <a:off x="7098300" y="1076881"/>
            <a:ext cx="1281591" cy="129431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4"/>
          <p:cNvSpPr txBox="1">
            <a:spLocks noGrp="1"/>
          </p:cNvSpPr>
          <p:nvPr>
            <p:ph type="ctrTitle"/>
          </p:nvPr>
        </p:nvSpPr>
        <p:spPr>
          <a:xfrm>
            <a:off x="2713252" y="2426414"/>
            <a:ext cx="34863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B5394"/>
              </a:buClr>
              <a:buSzPts val="3000"/>
              <a:buFont typeface="Pangolin"/>
              <a:buNone/>
            </a:pPr>
            <a:r>
              <a:rPr lang="en" sz="3200" b="1"/>
              <a:t>Les différents types d’indicateurs</a:t>
            </a:r>
            <a:br>
              <a:rPr lang="en" sz="3200" b="1"/>
            </a:b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rot="163256">
            <a:off x="5496152" y="535297"/>
            <a:ext cx="2798846" cy="2866001"/>
          </a:xfrm>
          <a:prstGeom prst="rect">
            <a:avLst/>
          </a:prstGeom>
        </p:spPr>
      </p:pic>
      <p:sp>
        <p:nvSpPr>
          <p:cNvPr id="10" name="Text Placeholder 9"/>
          <p:cNvSpPr>
            <a:spLocks noGrp="1"/>
          </p:cNvSpPr>
          <p:nvPr>
            <p:ph type="body" idx="1"/>
          </p:nvPr>
        </p:nvSpPr>
        <p:spPr>
          <a:xfrm>
            <a:off x="866375" y="1355834"/>
            <a:ext cx="3966600" cy="3087016"/>
          </a:xfrm>
        </p:spPr>
        <p:txBody>
          <a:bodyPr/>
          <a:lstStyle/>
          <a:p>
            <a:pPr marL="139700" indent="0">
              <a:buNone/>
            </a:pPr>
            <a:r>
              <a:rPr lang="fr-FR" dirty="0"/>
              <a:t>Pour en faciliter l'utilisation et mieux en cerner l'usage il est habituel de classer les indicateurs selon 3 catégories en relation avec le type d'information transmise et les attentes du décideurs.</a:t>
            </a:r>
          </a:p>
        </p:txBody>
      </p:sp>
    </p:spTree>
    <p:extLst>
      <p:ext uri="{BB962C8B-B14F-4D97-AF65-F5344CB8AC3E}">
        <p14:creationId xmlns:p14="http://schemas.microsoft.com/office/powerpoint/2010/main" val="3407840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66375" y="1191153"/>
            <a:ext cx="5626200" cy="857400"/>
          </a:xfrm>
        </p:spPr>
        <p:txBody>
          <a:bodyPr/>
          <a:lstStyle/>
          <a:p>
            <a:r>
              <a:rPr lang="fr-FR" dirty="0"/>
              <a:t/>
            </a:r>
            <a:br>
              <a:rPr lang="fr-FR" dirty="0"/>
            </a:br>
            <a:r>
              <a:rPr lang="fr-FR" dirty="0"/>
              <a:t/>
            </a:r>
            <a:br>
              <a:rPr lang="fr-FR" dirty="0"/>
            </a:br>
            <a:r>
              <a:rPr lang="fr-FR" dirty="0"/>
              <a:t/>
            </a:r>
            <a:br>
              <a:rPr lang="fr-FR" dirty="0"/>
            </a:br>
            <a:r>
              <a:rPr lang="fr-FR" dirty="0"/>
              <a:t>Equilibration:</a:t>
            </a:r>
            <a:br>
              <a:rPr lang="fr-FR" dirty="0"/>
            </a:br>
            <a:endParaRPr lang="fr-FR" dirty="0"/>
          </a:p>
        </p:txBody>
      </p:sp>
      <p:sp>
        <p:nvSpPr>
          <p:cNvPr id="4" name="Text Placeholder 3"/>
          <p:cNvSpPr>
            <a:spLocks noGrp="1"/>
          </p:cNvSpPr>
          <p:nvPr>
            <p:ph type="body" idx="1"/>
          </p:nvPr>
        </p:nvSpPr>
        <p:spPr/>
        <p:txBody>
          <a:bodyPr/>
          <a:lstStyle/>
          <a:p>
            <a:pPr marL="38100" indent="0">
              <a:buNone/>
            </a:pPr>
            <a:endParaRPr lang="fr-FR" sz="2400" i="0" dirty="0"/>
          </a:p>
          <a:p>
            <a:pPr marL="38100" indent="0">
              <a:buNone/>
            </a:pPr>
            <a:r>
              <a:rPr lang="fr-FR" sz="1800" i="0" dirty="0"/>
              <a:t>Ce type d'indicateur de performance étroitement lié aux objectifs est un peu la boussole du décideur. Il informe sur l'état du système sous contrôle en relation avec les objectifs suivis. Seront-ils tenus ? Faut-il renforcer les actions déjà engagées ? Précipiter des actions programmées ?</a:t>
            </a:r>
          </a:p>
        </p:txBody>
      </p:sp>
      <p:pic>
        <p:nvPicPr>
          <p:cNvPr id="7" name="Picture 6"/>
          <p:cNvPicPr>
            <a:picLocks noChangeAspect="1"/>
          </p:cNvPicPr>
          <p:nvPr/>
        </p:nvPicPr>
        <p:blipFill>
          <a:blip r:embed="rId2"/>
          <a:stretch>
            <a:fillRect/>
          </a:stretch>
        </p:blipFill>
        <p:spPr>
          <a:xfrm rot="157136">
            <a:off x="6758151" y="509605"/>
            <a:ext cx="1692166" cy="1589876"/>
          </a:xfrm>
          <a:prstGeom prst="rect">
            <a:avLst/>
          </a:prstGeom>
        </p:spPr>
      </p:pic>
    </p:spTree>
    <p:extLst>
      <p:ext uri="{BB962C8B-B14F-4D97-AF65-F5344CB8AC3E}">
        <p14:creationId xmlns:p14="http://schemas.microsoft.com/office/powerpoint/2010/main" val="977859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Anticipation:</a:t>
            </a:r>
          </a:p>
        </p:txBody>
      </p:sp>
      <p:sp>
        <p:nvSpPr>
          <p:cNvPr id="3" name="Text Placeholder 2"/>
          <p:cNvSpPr>
            <a:spLocks noGrp="1"/>
          </p:cNvSpPr>
          <p:nvPr>
            <p:ph type="body" idx="1"/>
          </p:nvPr>
        </p:nvSpPr>
        <p:spPr/>
        <p:txBody>
          <a:bodyPr/>
          <a:lstStyle/>
          <a:p>
            <a:pPr marL="139700" indent="0">
              <a:buNone/>
            </a:pPr>
            <a:r>
              <a:rPr lang="fr-FR" dirty="0"/>
              <a:t>Un bon tableau de bord est aussi un instrument de prospective. Avec quelques indicateurs "d'anticipation", un bon tableau de bord permet de voir un peu plus loin que le bout de son écran et d'envisager avec une meilleure assise la situation actuelle.</a:t>
            </a:r>
          </a:p>
          <a:p>
            <a:pPr marL="139700" indent="0">
              <a:buNone/>
            </a:pPr>
            <a:endParaRPr lang="fr-FR" dirty="0"/>
          </a:p>
          <a:p>
            <a:pPr marL="139700" indent="0">
              <a:buNone/>
            </a:pPr>
            <a:r>
              <a:rPr lang="fr-FR" dirty="0"/>
              <a:t>Doit-on continuer avec le plan d'actions actuel ? Est-il judicieux de le réviser ? D'autres actions sont-elles opportunes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stretch>
            <a:fillRect/>
          </a:stretch>
        </p:blipFill>
        <p:spPr>
          <a:xfrm rot="182320">
            <a:off x="6782271" y="501471"/>
            <a:ext cx="1627866" cy="1622542"/>
          </a:xfrm>
          <a:prstGeom prst="rect">
            <a:avLst/>
          </a:prstGeom>
        </p:spPr>
      </p:pic>
    </p:spTree>
    <p:extLst>
      <p:ext uri="{BB962C8B-B14F-4D97-AF65-F5344CB8AC3E}">
        <p14:creationId xmlns:p14="http://schemas.microsoft.com/office/powerpoint/2010/main" val="74448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672</Words>
  <Application>Microsoft Office PowerPoint</Application>
  <PresentationFormat>Affichage à l'écran (16:9)</PresentationFormat>
  <Paragraphs>126</Paragraphs>
  <Slides>33</Slides>
  <Notes>27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33</vt:i4>
      </vt:variant>
    </vt:vector>
  </HeadingPairs>
  <TitlesOfParts>
    <vt:vector size="37" baseType="lpstr">
      <vt:lpstr>Arial</vt:lpstr>
      <vt:lpstr>Pangolin</vt:lpstr>
      <vt:lpstr>Inconsolata</vt:lpstr>
      <vt:lpstr>Jaques template</vt:lpstr>
      <vt:lpstr>Indicateurs clés de performances  (KPI’s)</vt:lpstr>
      <vt:lpstr>Plan:</vt:lpstr>
      <vt:lpstr>Introduction</vt:lpstr>
      <vt:lpstr>1-Définition</vt:lpstr>
      <vt:lpstr>Présentation PowerPoint</vt:lpstr>
      <vt:lpstr>Les différents types d’indicateurs </vt:lpstr>
      <vt:lpstr>Présentation PowerPoint</vt:lpstr>
      <vt:lpstr>   Equilibration: </vt:lpstr>
      <vt:lpstr>Anticipation:</vt:lpstr>
      <vt:lpstr>Alerte:</vt:lpstr>
      <vt:lpstr>     À quoi sert les KPI ?  </vt:lpstr>
      <vt:lpstr>Présentation PowerPoint</vt:lpstr>
      <vt:lpstr>Présentation PowerPoint</vt:lpstr>
      <vt:lpstr>Présentation PowerPoint</vt:lpstr>
      <vt:lpstr>Présentation PowerPoint</vt:lpstr>
      <vt:lpstr>Présentation PowerPoint</vt:lpstr>
      <vt:lpstr>l’Impact des indicateurs de performance sur la gestion d’entrprise </vt:lpstr>
      <vt:lpstr>Présentation PowerPoint</vt:lpstr>
      <vt:lpstr>Présentation PowerPoint</vt:lpstr>
      <vt:lpstr>5 raisons qui font des KPI un outil indispensable</vt:lpstr>
      <vt:lpstr>Présentation PowerPoint</vt:lpstr>
      <vt:lpstr>Présentation PowerPoint</vt:lpstr>
      <vt:lpstr>Présentation PowerPoint</vt:lpstr>
      <vt:lpstr>Se positionner par rapport à la concurrence</vt:lpstr>
      <vt:lpstr>Présentation PowerPoint</vt:lpstr>
      <vt:lpstr>      Comment choisir un indicateur de performance ? </vt:lpstr>
      <vt:lpstr>Présentation PowerPoint</vt:lpstr>
      <vt:lpstr>Présentation PowerPoint</vt:lpstr>
      <vt:lpstr>Présentation PowerPoint</vt:lpstr>
      <vt:lpstr>Présentation PowerPoint</vt:lpstr>
      <vt:lpstr>Présentation PowerPoint</vt:lpstr>
      <vt:lpstr>Exemple concret d’utilisation des KPI’s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Indicateur clé de performances  (KPI’s)</dc:title>
  <dc:creator>HOUDA</dc:creator>
  <cp:lastModifiedBy>Utilisateur Windows</cp:lastModifiedBy>
  <cp:revision>27</cp:revision>
  <dcterms:modified xsi:type="dcterms:W3CDTF">2018-12-25T17:54:24Z</dcterms:modified>
</cp:coreProperties>
</file>